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7"/>
  </p:notesMasterIdLst>
  <p:sldIdLst>
    <p:sldId id="256" r:id="rId2"/>
    <p:sldId id="284" r:id="rId3"/>
    <p:sldId id="285" r:id="rId4"/>
    <p:sldId id="286" r:id="rId5"/>
    <p:sldId id="287" r:id="rId6"/>
    <p:sldId id="257" r:id="rId7"/>
    <p:sldId id="258" r:id="rId8"/>
    <p:sldId id="260" r:id="rId9"/>
    <p:sldId id="261" r:id="rId10"/>
    <p:sldId id="262" r:id="rId11"/>
    <p:sldId id="263" r:id="rId12"/>
    <p:sldId id="264" r:id="rId13"/>
    <p:sldId id="265" r:id="rId14"/>
    <p:sldId id="266" r:id="rId15"/>
    <p:sldId id="267" r:id="rId16"/>
    <p:sldId id="268" r:id="rId17"/>
    <p:sldId id="269" r:id="rId18"/>
    <p:sldId id="271" r:id="rId19"/>
    <p:sldId id="272" r:id="rId20"/>
    <p:sldId id="273" r:id="rId21"/>
    <p:sldId id="288" r:id="rId22"/>
    <p:sldId id="289" r:id="rId23"/>
    <p:sldId id="274" r:id="rId24"/>
    <p:sldId id="282" r:id="rId25"/>
    <p:sldId id="290" r:id="rId26"/>
  </p:sldIdLst>
  <p:sldSz cx="9144000" cy="5143500" type="screen16x9"/>
  <p:notesSz cx="6858000" cy="9144000"/>
  <p:embeddedFontLst>
    <p:embeddedFont>
      <p:font typeface="Calibri" panose="020F0502020204030204" pitchFamily="34" charset="0"/>
      <p:regular r:id="rId28"/>
      <p:bold r:id="rId29"/>
      <p:italic r:id="rId30"/>
      <p:boldItalic r:id="rId31"/>
    </p:embeddedFont>
    <p:embeddedFont>
      <p:font typeface="Cambria Math" panose="02040503050406030204" pitchFamily="18" charset="0"/>
      <p:regular r:id="rId32"/>
    </p:embeddedFont>
    <p:embeddedFont>
      <p:font typeface="Google Sans" panose="020B0503030502040204" pitchFamily="34" charset="0"/>
      <p:regular r:id="rId33"/>
      <p:bold r:id="rId34"/>
      <p:italic r:id="rId35"/>
      <p:boldItalic r:id="rId36"/>
    </p:embeddedFont>
    <p:embeddedFont>
      <p:font typeface="Google Sans Medium" panose="020B0503030502040204" pitchFamily="34" charset="0"/>
      <p:regular r:id="rId37"/>
      <p:bold r:id="rId38"/>
      <p:italic r:id="rId39"/>
      <p:boldItalic r:id="rId40"/>
    </p:embeddedFont>
    <p:embeddedFont>
      <p:font typeface="Google Sans SemiBold" panose="020B0503030502040204" pitchFamily="34" charset="0"/>
      <p:regular r:id="rId41"/>
      <p:bold r:id="rId42"/>
      <p:italic r:id="rId43"/>
      <p:boldItalic r:id="rId44"/>
    </p:embeddedFont>
    <p:embeddedFont>
      <p:font typeface="Helvetica Neue" panose="02000503000000020004" pitchFamily="2"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ditya Kusupati" initials="" lastIdx="2" clrIdx="0"/>
  <p:cmAuthor id="1" name="Devvrit Khatri" initials="" lastIdx="2"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5E4BE38-C036-4102-A978-6CEDEBDB178B}">
  <a:tblStyle styleId="{25E4BE38-C036-4102-A978-6CEDEBDB178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7"/>
    <p:restoredTop sz="96218"/>
  </p:normalViewPr>
  <p:slideViewPr>
    <p:cSldViewPr snapToGrid="0">
      <p:cViewPr varScale="1">
        <p:scale>
          <a:sx n="166" d="100"/>
          <a:sy n="166" d="100"/>
        </p:scale>
        <p:origin x="320"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font" Target="fonts/font20.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2.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font" Target="fonts/font18.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font" Target="fonts/font17.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font" Target="fonts/font21.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font" Target="fonts/font19.fntdata"/><Relationship Id="rId20" Type="http://schemas.openxmlformats.org/officeDocument/2006/relationships/slide" Target="slides/slide19.xml"/><Relationship Id="rId41"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49" Type="http://schemas.openxmlformats.org/officeDocument/2006/relationships/commentAuthors" Target="commentAuthor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colab.corp.google.com/drive/1sCmpnIQ1RnJdgrGrbMgsGUbaTfoxUhe5#scrollTo=RO0i9IZB4W-7"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Thanks XX for the generous introduction and for having me here. And thank you all for attending the talk. </a:t>
            </a:r>
          </a:p>
          <a:p>
            <a:pPr marL="0" lvl="0" indent="0" algn="l" rtl="0">
              <a:spcBef>
                <a:spcPts val="0"/>
              </a:spcBef>
              <a:spcAft>
                <a:spcPts val="0"/>
              </a:spcAft>
              <a:buNone/>
            </a:pPr>
            <a:r>
              <a:rPr lang="en-US" dirty="0"/>
              <a:t>Today I will discuss our work on </a:t>
            </a:r>
            <a:r>
              <a:rPr lang="en-US" dirty="0" err="1"/>
              <a:t>matformers</a:t>
            </a:r>
            <a:r>
              <a:rPr lang="en-US" dirty="0"/>
              <a:t> which is hot out of oven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project has been a joint collaboration between multiple amazing folks from google and UW. </a:t>
            </a:r>
          </a:p>
          <a:p>
            <a:pPr marL="0" lvl="0" indent="0" algn="l" rtl="0">
              <a:spcBef>
                <a:spcPts val="0"/>
              </a:spcBef>
              <a:spcAft>
                <a:spcPts val="0"/>
              </a:spcAft>
              <a:buNone/>
            </a:pPr>
            <a:r>
              <a:rPr lang="en-US" dirty="0"/>
              <a:t>In particular, </a:t>
            </a:r>
            <a:r>
              <a:rPr lang="en-US" dirty="0" err="1"/>
              <a:t>Devvrit</a:t>
            </a:r>
            <a:r>
              <a:rPr lang="en-US" dirty="0"/>
              <a:t>, Sneha, and Aditya have done all the hard work, and deserve all the credit for key ideas, implementation and empirical evaluation. </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753c337856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753c337856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2753c337856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2753c337856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1e5cd5c006f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1e5cd5c006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23ef73fe27b_1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23ef73fe27b_1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23ef73fe27b_1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23ef73fe27b_1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278a3a1f420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278a3a1f420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1e5cd5c006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1e5cd5c006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u="sng" dirty="0">
                <a:solidFill>
                  <a:schemeClr val="hlink"/>
                </a:solidFill>
                <a:hlinkClick r:id="rId3"/>
              </a:rPr>
              <a:t>https://colab.corp.google.com/drive/1sCmpnIQ1RnJdgrGrbMgsGUbaTfoxUhe5#scrollTo=RO0i9IZB4W-7</a:t>
            </a:r>
            <a:endParaRPr dirty="0"/>
          </a:p>
          <a:p>
            <a:pPr marL="0" lvl="0" indent="0" algn="l" rtl="0">
              <a:spcBef>
                <a:spcPts val="0"/>
              </a:spcBef>
              <a:spcAft>
                <a:spcPts val="0"/>
              </a:spcAft>
              <a:buNone/>
            </a:pPr>
            <a:endParaRPr dirty="0"/>
          </a:p>
          <a:p>
            <a:pPr marL="0" lvl="0" indent="0" algn="l" rtl="0">
              <a:lnSpc>
                <a:spcPct val="115000"/>
              </a:lnSpc>
              <a:spcBef>
                <a:spcPts val="0"/>
              </a:spcBef>
              <a:spcAft>
                <a:spcPts val="0"/>
              </a:spcAft>
              <a:buClr>
                <a:schemeClr val="dk1"/>
              </a:buClr>
              <a:buSzPts val="1100"/>
              <a:buFont typeface="Arial"/>
              <a:buNone/>
            </a:pPr>
            <a:r>
              <a:rPr lang="en" sz="1800" b="1" dirty="0" err="1">
                <a:solidFill>
                  <a:srgbClr val="595959"/>
                </a:solidFill>
              </a:rPr>
              <a:t>Matformers</a:t>
            </a:r>
            <a:r>
              <a:rPr lang="en" sz="1800" b="1" dirty="0">
                <a:solidFill>
                  <a:srgbClr val="595959"/>
                </a:solidFill>
              </a:rPr>
              <a:t>: </a:t>
            </a:r>
            <a:r>
              <a:rPr lang="en" sz="1800" dirty="0">
                <a:solidFill>
                  <a:srgbClr val="595959"/>
                </a:solidFill>
              </a:rPr>
              <a:t>23.0528 * N ^ 0.1407 + 1 / D + 1.4352</a:t>
            </a:r>
            <a:endParaRPr sz="1800" b="1" dirty="0">
              <a:solidFill>
                <a:srgbClr val="595959"/>
              </a:solidFill>
            </a:endParaRPr>
          </a:p>
          <a:p>
            <a:pPr marL="0" lvl="0" indent="0" algn="l" rtl="0">
              <a:lnSpc>
                <a:spcPct val="115000"/>
              </a:lnSpc>
              <a:spcBef>
                <a:spcPts val="1200"/>
              </a:spcBef>
              <a:spcAft>
                <a:spcPts val="0"/>
              </a:spcAft>
              <a:buClr>
                <a:schemeClr val="dk1"/>
              </a:buClr>
              <a:buSzPts val="1100"/>
              <a:buFont typeface="Arial"/>
              <a:buNone/>
            </a:pPr>
            <a:r>
              <a:rPr lang="en" sz="1800" b="1" dirty="0">
                <a:solidFill>
                  <a:srgbClr val="595959"/>
                </a:solidFill>
              </a:rPr>
              <a:t>Baseline</a:t>
            </a:r>
            <a:r>
              <a:rPr lang="en" sz="1800" dirty="0">
                <a:solidFill>
                  <a:srgbClr val="595959"/>
                </a:solidFill>
              </a:rPr>
              <a:t>     </a:t>
            </a:r>
            <a:r>
              <a:rPr lang="en" sz="1800" b="1" dirty="0">
                <a:solidFill>
                  <a:srgbClr val="595959"/>
                </a:solidFill>
              </a:rPr>
              <a:t>: </a:t>
            </a:r>
            <a:r>
              <a:rPr lang="en" sz="1800" dirty="0">
                <a:solidFill>
                  <a:srgbClr val="595959"/>
                </a:solidFill>
              </a:rPr>
              <a:t>22.7879 * N ^ 0.1414 + 1 / D + 1.4973</a:t>
            </a:r>
            <a:endParaRPr sz="1800" dirty="0">
              <a:solidFill>
                <a:srgbClr val="595959"/>
              </a:solidFill>
            </a:endParaRPr>
          </a:p>
          <a:p>
            <a:pPr marL="0" lvl="0" indent="0" algn="l" rtl="0">
              <a:lnSpc>
                <a:spcPct val="115000"/>
              </a:lnSpc>
              <a:spcBef>
                <a:spcPts val="1200"/>
              </a:spcBef>
              <a:spcAft>
                <a:spcPts val="0"/>
              </a:spcAft>
              <a:buClr>
                <a:schemeClr val="dk1"/>
              </a:buClr>
              <a:buSzPts val="1100"/>
              <a:buFont typeface="Arial"/>
              <a:buNone/>
            </a:pPr>
            <a:r>
              <a:rPr lang="en" sz="1800" dirty="0">
                <a:solidFill>
                  <a:srgbClr val="595959"/>
                </a:solidFill>
              </a:rPr>
              <a:t>N: param count; D: N(Tokens)</a:t>
            </a:r>
            <a:endParaRPr sz="1800" dirty="0">
              <a:solidFill>
                <a:srgbClr val="595959"/>
              </a:solidFill>
            </a:endParaRPr>
          </a:p>
          <a:p>
            <a:pPr marL="0" lvl="0" indent="0" algn="l" rtl="0">
              <a:spcBef>
                <a:spcPts val="120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g23d64fb5337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 name="Google Shape;331;g23d64fb5337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2753c337856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2753c337856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2753c3378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2753c3378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764888633c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764888633c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is not a news to this audience that foundational large models are super successful in a variety of domains, and are seeing deployment in a wide array of settings like in cloud, mobile, tablets, and similarly in real-time settings, in batch-mode settings etc.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So based on the application and the underlying system, we can come up with a bunch of deployment constraints like what kind of RAM utilization be supported, how much latency can be tolerated etc. Currently we select the largest and most accurate model that meets those criteria. </a:t>
            </a:r>
            <a:endParaRPr dirty="0"/>
          </a:p>
        </p:txBody>
      </p:sp>
    </p:spTree>
    <p:extLst>
      <p:ext uri="{BB962C8B-B14F-4D97-AF65-F5344CB8AC3E}">
        <p14:creationId xmlns:p14="http://schemas.microsoft.com/office/powerpoint/2010/main" val="32897991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23ef73fe27b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23ef73fe27b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255548495c0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255548495c0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255548495c0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255548495c0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274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2753c337856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2753c337856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2753c337856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2753c33785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24aba7acbf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24aba7acbf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Coputer</a:t>
            </a:r>
            <a:r>
              <a:rPr lang="en-US" dirty="0"/>
              <a:t> vision community has been leading the path on this front for past 3-4 years with very interesting techniques like </a:t>
            </a:r>
            <a:r>
              <a:rPr lang="en-US" dirty="0" err="1"/>
              <a:t>slimmable</a:t>
            </a:r>
            <a:r>
              <a:rPr lang="en-US" dirty="0"/>
              <a:t> networks and once-for-all networks. However, typically these models are more focused on CNNs while we want to target transformer kind of architectures.  But more crucially the training routines samples </a:t>
            </a:r>
            <a:r>
              <a:rPr lang="en-US" dirty="0" err="1"/>
              <a:t>submodels</a:t>
            </a:r>
            <a:r>
              <a:rPr lang="en-US" dirty="0"/>
              <a:t> and updates parameters with those, which tends to give more costly training routine. </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4aba7acbf0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24aba7acbf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parallel, there has been work on making the output embedding of a model or the input to be flexible, which is complementary to what we are doing. </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24aba7acbf0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24aba7acbf0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main idea behind our </a:t>
            </a:r>
            <a:r>
              <a:rPr lang="en-US" dirty="0" err="1"/>
              <a:t>matformer</a:t>
            </a:r>
            <a:r>
              <a:rPr lang="en-US" dirty="0"/>
              <a:t> is to design a nested substructure and training routine such that it works </a:t>
            </a:r>
            <a:r>
              <a:rPr lang="en-US" dirty="0" err="1"/>
              <a:t>fro</a:t>
            </a:r>
            <a:r>
              <a:rPr lang="en-US" dirty="0"/>
              <a:t> </a:t>
            </a:r>
            <a:r>
              <a:rPr lang="en-US" dirty="0" err="1"/>
              <a:t>transfoemrs</a:t>
            </a:r>
            <a:r>
              <a:rPr lang="en-US" dirty="0"/>
              <a:t>, training goes away from subsampling kind of ideas and relies on what we call joint optimization, and can scales to billions of parameters, with really compelling results. </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764888633c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2764888633c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with this context, lets dive deeper into </a:t>
            </a:r>
            <a:r>
              <a:rPr lang="en-US" dirty="0" err="1"/>
              <a:t>matformers</a:t>
            </a:r>
            <a:r>
              <a:rPr lang="en-US" dirty="0"/>
              <a:t>. For that lets first start with the transformer block. You would have seen this picture many times earlier. In this block we have two key parts…</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764888633c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764888633c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764888633c_0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2764888633c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753c337856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753c337856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go/mrl-paper"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4000" dirty="0" err="1">
                <a:latin typeface="Google Sans Medium"/>
                <a:ea typeface="Google Sans Medium"/>
                <a:cs typeface="Google Sans Medium"/>
                <a:sym typeface="Google Sans Medium"/>
              </a:rPr>
              <a:t>MatFormer</a:t>
            </a:r>
            <a:r>
              <a:rPr lang="en" sz="4000">
                <a:latin typeface="Google Sans Medium"/>
                <a:ea typeface="Google Sans Medium"/>
                <a:cs typeface="Google Sans Medium"/>
                <a:sym typeface="Google Sans Medium"/>
              </a:rPr>
              <a:t>: Nested </a:t>
            </a:r>
            <a:r>
              <a:rPr lang="en" sz="4000" dirty="0">
                <a:latin typeface="Google Sans Medium"/>
                <a:ea typeface="Google Sans Medium"/>
                <a:cs typeface="Google Sans Medium"/>
                <a:sym typeface="Google Sans Medium"/>
              </a:rPr>
              <a:t>Transformer for Elastic Inference</a:t>
            </a:r>
            <a:endParaRPr sz="4000" dirty="0">
              <a:latin typeface="Google Sans Medium"/>
              <a:ea typeface="Google Sans Medium"/>
              <a:cs typeface="Google Sans Medium"/>
              <a:sym typeface="Google Sans Medium"/>
            </a:endParaRPr>
          </a:p>
        </p:txBody>
      </p:sp>
      <p:sp>
        <p:nvSpPr>
          <p:cNvPr id="55" name="Google Shape;55;p13"/>
          <p:cNvSpPr txBox="1">
            <a:spLocks noGrp="1"/>
          </p:cNvSpPr>
          <p:nvPr>
            <p:ph type="subTitle" idx="1"/>
          </p:nvPr>
        </p:nvSpPr>
        <p:spPr>
          <a:xfrm>
            <a:off x="311700" y="2834125"/>
            <a:ext cx="8520600" cy="1923992"/>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1900" dirty="0">
                <a:latin typeface="Helvetica Neue"/>
                <a:ea typeface="Helvetica Neue"/>
                <a:cs typeface="Helvetica Neue"/>
                <a:sym typeface="Helvetica Neue"/>
              </a:rPr>
              <a:t>Prateek Jain</a:t>
            </a:r>
          </a:p>
          <a:p>
            <a:pPr marL="0" lvl="0" indent="0" algn="ctr" rtl="0">
              <a:spcBef>
                <a:spcPts val="0"/>
              </a:spcBef>
              <a:spcAft>
                <a:spcPts val="0"/>
              </a:spcAft>
              <a:buNone/>
            </a:pPr>
            <a:r>
              <a:rPr lang="en" sz="1900" dirty="0">
                <a:solidFill>
                  <a:srgbClr val="00B050"/>
                </a:solidFill>
                <a:latin typeface="Helvetica Neue"/>
                <a:ea typeface="Helvetica Neue"/>
                <a:cs typeface="Helvetica Neue"/>
                <a:sym typeface="Helvetica Neue"/>
              </a:rPr>
              <a:t>Google Research India</a:t>
            </a:r>
          </a:p>
          <a:p>
            <a:pPr marL="0" lvl="0" indent="0" algn="ctr" rtl="0">
              <a:spcBef>
                <a:spcPts val="0"/>
              </a:spcBef>
              <a:spcAft>
                <a:spcPts val="0"/>
              </a:spcAft>
              <a:buNone/>
            </a:pPr>
            <a:endParaRPr lang="en" sz="1500" dirty="0">
              <a:latin typeface="Helvetica Neue"/>
              <a:ea typeface="Helvetica Neue"/>
              <a:cs typeface="Helvetica Neue"/>
              <a:sym typeface="Helvetica Neue"/>
            </a:endParaRPr>
          </a:p>
          <a:p>
            <a:pPr marL="0" lvl="0" indent="0" algn="ctr" rtl="0">
              <a:spcBef>
                <a:spcPts val="0"/>
              </a:spcBef>
              <a:spcAft>
                <a:spcPts val="0"/>
              </a:spcAft>
              <a:buNone/>
            </a:pPr>
            <a:r>
              <a:rPr lang="en" sz="1700" dirty="0" err="1">
                <a:latin typeface="Helvetica Neue"/>
                <a:ea typeface="Helvetica Neue"/>
                <a:cs typeface="Helvetica Neue"/>
                <a:sym typeface="Helvetica Neue"/>
              </a:rPr>
              <a:t>Devvrit</a:t>
            </a:r>
            <a:r>
              <a:rPr lang="en" sz="1700" dirty="0">
                <a:latin typeface="Helvetica Neue"/>
                <a:ea typeface="Helvetica Neue"/>
                <a:cs typeface="Helvetica Neue"/>
                <a:sym typeface="Helvetica Neue"/>
              </a:rPr>
              <a:t>, Sneha </a:t>
            </a:r>
            <a:r>
              <a:rPr lang="en" sz="1700" dirty="0" err="1">
                <a:latin typeface="Helvetica Neue"/>
                <a:ea typeface="Helvetica Neue"/>
                <a:cs typeface="Helvetica Neue"/>
                <a:sym typeface="Helvetica Neue"/>
              </a:rPr>
              <a:t>Kudugunta</a:t>
            </a:r>
            <a:r>
              <a:rPr lang="en" sz="1700" dirty="0">
                <a:latin typeface="Helvetica Neue"/>
                <a:ea typeface="Helvetica Neue"/>
                <a:cs typeface="Helvetica Neue"/>
                <a:sym typeface="Helvetica Neue"/>
              </a:rPr>
              <a:t>, Aditya </a:t>
            </a:r>
            <a:r>
              <a:rPr lang="en" sz="1700" dirty="0" err="1">
                <a:latin typeface="Helvetica Neue"/>
                <a:ea typeface="Helvetica Neue"/>
                <a:cs typeface="Helvetica Neue"/>
                <a:sym typeface="Helvetica Neue"/>
              </a:rPr>
              <a:t>Kusupati</a:t>
            </a:r>
            <a:r>
              <a:rPr lang="en" sz="1700" dirty="0">
                <a:latin typeface="Helvetica Neue"/>
                <a:ea typeface="Helvetica Neue"/>
                <a:cs typeface="Helvetica Neue"/>
                <a:sym typeface="Helvetica Neue"/>
              </a:rPr>
              <a:t>, </a:t>
            </a:r>
          </a:p>
          <a:p>
            <a:pPr marL="0" lvl="0" indent="0" algn="ctr" rtl="0">
              <a:spcBef>
                <a:spcPts val="0"/>
              </a:spcBef>
              <a:spcAft>
                <a:spcPts val="0"/>
              </a:spcAft>
              <a:buNone/>
            </a:pPr>
            <a:r>
              <a:rPr lang="en" sz="1700" dirty="0">
                <a:latin typeface="Helvetica Neue"/>
                <a:ea typeface="Helvetica Neue"/>
                <a:cs typeface="Helvetica Neue"/>
                <a:sym typeface="Helvetica Neue"/>
              </a:rPr>
              <a:t>Tim </a:t>
            </a:r>
            <a:r>
              <a:rPr lang="en" sz="1700" dirty="0" err="1">
                <a:latin typeface="Helvetica Neue"/>
                <a:ea typeface="Helvetica Neue"/>
                <a:cs typeface="Helvetica Neue"/>
                <a:sym typeface="Helvetica Neue"/>
              </a:rPr>
              <a:t>Dettmers</a:t>
            </a:r>
            <a:r>
              <a:rPr lang="en" sz="1700" dirty="0">
                <a:latin typeface="Helvetica Neue"/>
                <a:ea typeface="Helvetica Neue"/>
                <a:cs typeface="Helvetica Neue"/>
                <a:sym typeface="Helvetica Neue"/>
              </a:rPr>
              <a:t>, </a:t>
            </a:r>
            <a:r>
              <a:rPr lang="en" sz="1700" dirty="0" err="1">
                <a:latin typeface="Helvetica Neue"/>
                <a:ea typeface="Helvetica Neue"/>
                <a:cs typeface="Helvetica Neue"/>
                <a:sym typeface="Helvetica Neue"/>
              </a:rPr>
              <a:t>Hannaneh</a:t>
            </a:r>
            <a:r>
              <a:rPr lang="en" sz="1700" dirty="0">
                <a:latin typeface="Helvetica Neue"/>
                <a:ea typeface="Helvetica Neue"/>
                <a:cs typeface="Helvetica Neue"/>
                <a:sym typeface="Helvetica Neue"/>
              </a:rPr>
              <a:t> </a:t>
            </a:r>
            <a:r>
              <a:rPr lang="en" sz="1700" dirty="0" err="1">
                <a:latin typeface="Helvetica Neue"/>
                <a:ea typeface="Helvetica Neue"/>
                <a:cs typeface="Helvetica Neue"/>
                <a:sym typeface="Helvetica Neue"/>
              </a:rPr>
              <a:t>Hajishirzi</a:t>
            </a:r>
            <a:r>
              <a:rPr lang="en" sz="1700" dirty="0">
                <a:latin typeface="Helvetica Neue"/>
                <a:ea typeface="Helvetica Neue"/>
                <a:cs typeface="Helvetica Neue"/>
                <a:sym typeface="Helvetica Neue"/>
              </a:rPr>
              <a:t>, </a:t>
            </a:r>
            <a:r>
              <a:rPr lang="en" sz="1700" dirty="0" err="1">
                <a:latin typeface="Helvetica Neue"/>
                <a:ea typeface="Helvetica Neue"/>
                <a:cs typeface="Helvetica Neue"/>
                <a:sym typeface="Helvetica Neue"/>
              </a:rPr>
              <a:t>Yulia</a:t>
            </a:r>
            <a:r>
              <a:rPr lang="en" sz="1700" dirty="0">
                <a:latin typeface="Helvetica Neue"/>
                <a:ea typeface="Helvetica Neue"/>
                <a:cs typeface="Helvetica Neue"/>
                <a:sym typeface="Helvetica Neue"/>
              </a:rPr>
              <a:t> </a:t>
            </a:r>
            <a:r>
              <a:rPr lang="en" sz="1700" dirty="0" err="1">
                <a:latin typeface="Helvetica Neue"/>
                <a:ea typeface="Helvetica Neue"/>
                <a:cs typeface="Helvetica Neue"/>
                <a:sym typeface="Helvetica Neue"/>
              </a:rPr>
              <a:t>Tsvetkov</a:t>
            </a:r>
            <a:r>
              <a:rPr lang="en" sz="1700" dirty="0">
                <a:latin typeface="Helvetica Neue"/>
                <a:ea typeface="Helvetica Neue"/>
                <a:cs typeface="Helvetica Neue"/>
                <a:sym typeface="Helvetica Neue"/>
              </a:rPr>
              <a:t>, Kaifeng Chen, </a:t>
            </a:r>
            <a:r>
              <a:rPr lang="en" sz="1700" dirty="0" err="1">
                <a:latin typeface="Helvetica Neue"/>
                <a:ea typeface="Helvetica Neue"/>
                <a:cs typeface="Helvetica Neue"/>
                <a:sym typeface="Helvetica Neue"/>
              </a:rPr>
              <a:t>Inderjit</a:t>
            </a:r>
            <a:r>
              <a:rPr lang="en" sz="1700" dirty="0">
                <a:latin typeface="Helvetica Neue"/>
                <a:ea typeface="Helvetica Neue"/>
                <a:cs typeface="Helvetica Neue"/>
                <a:sym typeface="Helvetica Neue"/>
              </a:rPr>
              <a:t> Dhillon, </a:t>
            </a:r>
            <a:endParaRPr sz="1700" dirty="0">
              <a:latin typeface="Helvetica Neue"/>
              <a:ea typeface="Helvetica Neue"/>
              <a:cs typeface="Helvetica Neue"/>
              <a:sym typeface="Helvetica Neue"/>
            </a:endParaRPr>
          </a:p>
          <a:p>
            <a:pPr marL="0" lvl="0" indent="0" algn="ctr" rtl="0">
              <a:spcBef>
                <a:spcPts val="0"/>
              </a:spcBef>
              <a:spcAft>
                <a:spcPts val="0"/>
              </a:spcAft>
              <a:buNone/>
            </a:pPr>
            <a:r>
              <a:rPr lang="en" sz="1700" dirty="0">
                <a:latin typeface="Helvetica Neue"/>
                <a:ea typeface="Helvetica Neue"/>
                <a:cs typeface="Helvetica Neue"/>
                <a:sym typeface="Helvetica Neue"/>
              </a:rPr>
              <a:t>Sham </a:t>
            </a:r>
            <a:r>
              <a:rPr lang="en" sz="1700" dirty="0" err="1">
                <a:latin typeface="Helvetica Neue"/>
                <a:ea typeface="Helvetica Neue"/>
                <a:cs typeface="Helvetica Neue"/>
                <a:sym typeface="Helvetica Neue"/>
              </a:rPr>
              <a:t>Kakade</a:t>
            </a:r>
            <a:r>
              <a:rPr lang="en" sz="1700" dirty="0">
                <a:latin typeface="Helvetica Neue"/>
                <a:ea typeface="Helvetica Neue"/>
                <a:cs typeface="Helvetica Neue"/>
                <a:sym typeface="Helvetica Neue"/>
              </a:rPr>
              <a:t>, Ali Farhadi</a:t>
            </a:r>
            <a:endParaRPr sz="1700" dirty="0">
              <a:latin typeface="Helvetica Neue"/>
              <a:ea typeface="Helvetica Neue"/>
              <a:cs typeface="Helvetica Neue"/>
              <a:sym typeface="Helvetica Neue"/>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19"/>
          <p:cNvSpPr/>
          <p:nvPr/>
        </p:nvSpPr>
        <p:spPr>
          <a:xfrm rot="5400000">
            <a:off x="1399150" y="1490925"/>
            <a:ext cx="1185000" cy="693300"/>
          </a:xfrm>
          <a:prstGeom prst="roundRect">
            <a:avLst>
              <a:gd name="adj" fmla="val 16667"/>
            </a:avLst>
          </a:prstGeom>
          <a:solidFill>
            <a:srgbClr val="CFE2F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9"/>
          <p:cNvSpPr/>
          <p:nvPr/>
        </p:nvSpPr>
        <p:spPr>
          <a:xfrm rot="5400000">
            <a:off x="2407125" y="1490925"/>
            <a:ext cx="1185000" cy="693300"/>
          </a:xfrm>
          <a:prstGeom prst="roundRect">
            <a:avLst>
              <a:gd name="adj" fmla="val 16667"/>
            </a:avLst>
          </a:prstGeom>
          <a:solidFill>
            <a:srgbClr val="CFE2F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9"/>
          <p:cNvSpPr/>
          <p:nvPr/>
        </p:nvSpPr>
        <p:spPr>
          <a:xfrm rot="5400000">
            <a:off x="4364113" y="1490925"/>
            <a:ext cx="1185000" cy="693300"/>
          </a:xfrm>
          <a:prstGeom prst="roundRect">
            <a:avLst>
              <a:gd name="adj" fmla="val 16667"/>
            </a:avLst>
          </a:prstGeom>
          <a:solidFill>
            <a:srgbClr val="CFE2F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9"/>
          <p:cNvSpPr/>
          <p:nvPr/>
        </p:nvSpPr>
        <p:spPr>
          <a:xfrm rot="5400000">
            <a:off x="3380350" y="1490925"/>
            <a:ext cx="1185000" cy="693300"/>
          </a:xfrm>
          <a:prstGeom prst="roundRect">
            <a:avLst>
              <a:gd name="adj" fmla="val 16667"/>
            </a:avLst>
          </a:prstGeom>
          <a:solidFill>
            <a:srgbClr val="CFE2F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9"/>
          <p:cNvSpPr/>
          <p:nvPr/>
        </p:nvSpPr>
        <p:spPr>
          <a:xfrm rot="5400000">
            <a:off x="5347900" y="1490925"/>
            <a:ext cx="1185000" cy="693300"/>
          </a:xfrm>
          <a:prstGeom prst="roundRect">
            <a:avLst>
              <a:gd name="adj" fmla="val 16667"/>
            </a:avLst>
          </a:prstGeom>
          <a:solidFill>
            <a:srgbClr val="CFE2F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9"/>
          <p:cNvSpPr/>
          <p:nvPr/>
        </p:nvSpPr>
        <p:spPr>
          <a:xfrm rot="5400000">
            <a:off x="6331663" y="1490925"/>
            <a:ext cx="1185000" cy="693300"/>
          </a:xfrm>
          <a:prstGeom prst="roundRect">
            <a:avLst>
              <a:gd name="adj" fmla="val 16667"/>
            </a:avLst>
          </a:prstGeom>
          <a:solidFill>
            <a:srgbClr val="CFE2F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6" name="Google Shape;226;p19"/>
          <p:cNvCxnSpPr>
            <a:stCxn id="220" idx="0"/>
            <a:endCxn id="221" idx="2"/>
          </p:cNvCxnSpPr>
          <p:nvPr/>
        </p:nvCxnSpPr>
        <p:spPr>
          <a:xfrm>
            <a:off x="2338300" y="1837575"/>
            <a:ext cx="314700" cy="0"/>
          </a:xfrm>
          <a:prstGeom prst="straightConnector1">
            <a:avLst/>
          </a:prstGeom>
          <a:noFill/>
          <a:ln w="19050" cap="flat" cmpd="sng">
            <a:solidFill>
              <a:schemeClr val="dk2"/>
            </a:solidFill>
            <a:prstDash val="solid"/>
            <a:round/>
            <a:headEnd type="none" w="med" len="med"/>
            <a:tailEnd type="stealth" w="med" len="med"/>
          </a:ln>
        </p:spPr>
      </p:cxnSp>
      <p:cxnSp>
        <p:nvCxnSpPr>
          <p:cNvPr id="227" name="Google Shape;227;p19"/>
          <p:cNvCxnSpPr>
            <a:stCxn id="221" idx="0"/>
            <a:endCxn id="223" idx="2"/>
          </p:cNvCxnSpPr>
          <p:nvPr/>
        </p:nvCxnSpPr>
        <p:spPr>
          <a:xfrm>
            <a:off x="3346275" y="1837575"/>
            <a:ext cx="279900" cy="0"/>
          </a:xfrm>
          <a:prstGeom prst="straightConnector1">
            <a:avLst/>
          </a:prstGeom>
          <a:noFill/>
          <a:ln w="19050" cap="flat" cmpd="sng">
            <a:solidFill>
              <a:schemeClr val="dk2"/>
            </a:solidFill>
            <a:prstDash val="solid"/>
            <a:round/>
            <a:headEnd type="none" w="med" len="med"/>
            <a:tailEnd type="stealth" w="med" len="med"/>
          </a:ln>
        </p:spPr>
      </p:cxnSp>
      <p:cxnSp>
        <p:nvCxnSpPr>
          <p:cNvPr id="228" name="Google Shape;228;p19"/>
          <p:cNvCxnSpPr>
            <a:stCxn id="223" idx="0"/>
            <a:endCxn id="222" idx="2"/>
          </p:cNvCxnSpPr>
          <p:nvPr/>
        </p:nvCxnSpPr>
        <p:spPr>
          <a:xfrm>
            <a:off x="4319500" y="1837575"/>
            <a:ext cx="290400" cy="0"/>
          </a:xfrm>
          <a:prstGeom prst="straightConnector1">
            <a:avLst/>
          </a:prstGeom>
          <a:noFill/>
          <a:ln w="19050" cap="flat" cmpd="sng">
            <a:solidFill>
              <a:schemeClr val="dk2"/>
            </a:solidFill>
            <a:prstDash val="solid"/>
            <a:round/>
            <a:headEnd type="none" w="med" len="med"/>
            <a:tailEnd type="stealth" w="med" len="med"/>
          </a:ln>
        </p:spPr>
      </p:cxnSp>
      <p:cxnSp>
        <p:nvCxnSpPr>
          <p:cNvPr id="229" name="Google Shape;229;p19"/>
          <p:cNvCxnSpPr>
            <a:stCxn id="222" idx="0"/>
            <a:endCxn id="224" idx="2"/>
          </p:cNvCxnSpPr>
          <p:nvPr/>
        </p:nvCxnSpPr>
        <p:spPr>
          <a:xfrm>
            <a:off x="5303263" y="1837575"/>
            <a:ext cx="290400" cy="0"/>
          </a:xfrm>
          <a:prstGeom prst="straightConnector1">
            <a:avLst/>
          </a:prstGeom>
          <a:noFill/>
          <a:ln w="19050" cap="flat" cmpd="sng">
            <a:solidFill>
              <a:schemeClr val="dk2"/>
            </a:solidFill>
            <a:prstDash val="solid"/>
            <a:round/>
            <a:headEnd type="none" w="med" len="med"/>
            <a:tailEnd type="stealth" w="med" len="med"/>
          </a:ln>
        </p:spPr>
      </p:cxnSp>
      <p:cxnSp>
        <p:nvCxnSpPr>
          <p:cNvPr id="230" name="Google Shape;230;p19"/>
          <p:cNvCxnSpPr>
            <a:stCxn id="224" idx="0"/>
            <a:endCxn id="225" idx="2"/>
          </p:cNvCxnSpPr>
          <p:nvPr/>
        </p:nvCxnSpPr>
        <p:spPr>
          <a:xfrm>
            <a:off x="6287050" y="1837575"/>
            <a:ext cx="290400" cy="0"/>
          </a:xfrm>
          <a:prstGeom prst="straightConnector1">
            <a:avLst/>
          </a:prstGeom>
          <a:noFill/>
          <a:ln w="19050" cap="flat" cmpd="sng">
            <a:solidFill>
              <a:schemeClr val="dk2"/>
            </a:solidFill>
            <a:prstDash val="solid"/>
            <a:round/>
            <a:headEnd type="none" w="med" len="med"/>
            <a:tailEnd type="stealth" w="med" len="med"/>
          </a:ln>
        </p:spPr>
      </p:cxnSp>
      <p:sp>
        <p:nvSpPr>
          <p:cNvPr id="231" name="Google Shape;231;p19"/>
          <p:cNvSpPr txBox="1"/>
          <p:nvPr/>
        </p:nvSpPr>
        <p:spPr>
          <a:xfrm>
            <a:off x="1435150" y="2430075"/>
            <a:ext cx="10521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latin typeface="Helvetica Neue"/>
                <a:ea typeface="Helvetica Neue"/>
                <a:cs typeface="Helvetica Neue"/>
                <a:sym typeface="Helvetica Neue"/>
              </a:rPr>
              <a:t>Transformer Block 1</a:t>
            </a:r>
            <a:endParaRPr sz="1200">
              <a:latin typeface="Helvetica Neue"/>
              <a:ea typeface="Helvetica Neue"/>
              <a:cs typeface="Helvetica Neue"/>
              <a:sym typeface="Helvetica Neue"/>
            </a:endParaRPr>
          </a:p>
        </p:txBody>
      </p:sp>
      <p:sp>
        <p:nvSpPr>
          <p:cNvPr id="232" name="Google Shape;232;p19"/>
          <p:cNvSpPr txBox="1"/>
          <p:nvPr/>
        </p:nvSpPr>
        <p:spPr>
          <a:xfrm>
            <a:off x="2473575" y="2430075"/>
            <a:ext cx="10521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latin typeface="Helvetica Neue"/>
                <a:ea typeface="Helvetica Neue"/>
                <a:cs typeface="Helvetica Neue"/>
                <a:sym typeface="Helvetica Neue"/>
              </a:rPr>
              <a:t>Transformer Block 2</a:t>
            </a:r>
            <a:endParaRPr sz="1200">
              <a:latin typeface="Helvetica Neue"/>
              <a:ea typeface="Helvetica Neue"/>
              <a:cs typeface="Helvetica Neue"/>
              <a:sym typeface="Helvetica Neue"/>
            </a:endParaRPr>
          </a:p>
        </p:txBody>
      </p:sp>
      <p:sp>
        <p:nvSpPr>
          <p:cNvPr id="233" name="Google Shape;233;p19"/>
          <p:cNvSpPr txBox="1"/>
          <p:nvPr/>
        </p:nvSpPr>
        <p:spPr>
          <a:xfrm>
            <a:off x="3433100" y="2430075"/>
            <a:ext cx="10521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latin typeface="Helvetica Neue"/>
                <a:ea typeface="Helvetica Neue"/>
                <a:cs typeface="Helvetica Neue"/>
                <a:sym typeface="Helvetica Neue"/>
              </a:rPr>
              <a:t>Transformer Block 3</a:t>
            </a:r>
            <a:endParaRPr sz="1200">
              <a:latin typeface="Helvetica Neue"/>
              <a:ea typeface="Helvetica Neue"/>
              <a:cs typeface="Helvetica Neue"/>
              <a:sym typeface="Helvetica Neue"/>
            </a:endParaRPr>
          </a:p>
        </p:txBody>
      </p:sp>
      <p:sp>
        <p:nvSpPr>
          <p:cNvPr id="234" name="Google Shape;234;p19"/>
          <p:cNvSpPr txBox="1"/>
          <p:nvPr/>
        </p:nvSpPr>
        <p:spPr>
          <a:xfrm>
            <a:off x="4430575" y="2430075"/>
            <a:ext cx="10521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latin typeface="Helvetica Neue"/>
                <a:ea typeface="Helvetica Neue"/>
                <a:cs typeface="Helvetica Neue"/>
                <a:sym typeface="Helvetica Neue"/>
              </a:rPr>
              <a:t>Transformer Block 4</a:t>
            </a:r>
            <a:endParaRPr sz="1200">
              <a:latin typeface="Helvetica Neue"/>
              <a:ea typeface="Helvetica Neue"/>
              <a:cs typeface="Helvetica Neue"/>
              <a:sym typeface="Helvetica Neue"/>
            </a:endParaRPr>
          </a:p>
        </p:txBody>
      </p:sp>
      <p:sp>
        <p:nvSpPr>
          <p:cNvPr id="235" name="Google Shape;235;p19"/>
          <p:cNvSpPr txBox="1"/>
          <p:nvPr/>
        </p:nvSpPr>
        <p:spPr>
          <a:xfrm>
            <a:off x="5431050" y="2430075"/>
            <a:ext cx="10521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latin typeface="Helvetica Neue"/>
                <a:ea typeface="Helvetica Neue"/>
                <a:cs typeface="Helvetica Neue"/>
                <a:sym typeface="Helvetica Neue"/>
              </a:rPr>
              <a:t>Transformer Block 5</a:t>
            </a:r>
            <a:endParaRPr sz="1200">
              <a:latin typeface="Helvetica Neue"/>
              <a:ea typeface="Helvetica Neue"/>
              <a:cs typeface="Helvetica Neue"/>
              <a:sym typeface="Helvetica Neue"/>
            </a:endParaRPr>
          </a:p>
        </p:txBody>
      </p:sp>
      <p:sp>
        <p:nvSpPr>
          <p:cNvPr id="236" name="Google Shape;236;p19"/>
          <p:cNvSpPr txBox="1"/>
          <p:nvPr/>
        </p:nvSpPr>
        <p:spPr>
          <a:xfrm>
            <a:off x="6398125" y="2430075"/>
            <a:ext cx="10521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latin typeface="Helvetica Neue"/>
                <a:ea typeface="Helvetica Neue"/>
                <a:cs typeface="Helvetica Neue"/>
                <a:sym typeface="Helvetica Neue"/>
              </a:rPr>
              <a:t>Transformer Block 6</a:t>
            </a:r>
            <a:endParaRPr sz="1200">
              <a:latin typeface="Helvetica Neue"/>
              <a:ea typeface="Helvetica Neue"/>
              <a:cs typeface="Helvetica Neue"/>
              <a:sym typeface="Helvetica Neue"/>
            </a:endParaRPr>
          </a:p>
        </p:txBody>
      </p:sp>
      <p:sp>
        <p:nvSpPr>
          <p:cNvPr id="237" name="Google Shape;237;p19"/>
          <p:cNvSpPr/>
          <p:nvPr/>
        </p:nvSpPr>
        <p:spPr>
          <a:xfrm>
            <a:off x="1948425" y="1685925"/>
            <a:ext cx="121200" cy="303300"/>
          </a:xfrm>
          <a:prstGeom prst="rect">
            <a:avLst/>
          </a:prstGeom>
          <a:solidFill>
            <a:srgbClr val="C00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8" name="Google Shape;238;p19"/>
          <p:cNvSpPr/>
          <p:nvPr/>
        </p:nvSpPr>
        <p:spPr>
          <a:xfrm>
            <a:off x="2939038" y="1685925"/>
            <a:ext cx="121200" cy="303300"/>
          </a:xfrm>
          <a:prstGeom prst="rect">
            <a:avLst/>
          </a:prstGeom>
          <a:solidFill>
            <a:srgbClr val="C00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9" name="Google Shape;239;p19"/>
          <p:cNvSpPr/>
          <p:nvPr/>
        </p:nvSpPr>
        <p:spPr>
          <a:xfrm>
            <a:off x="3908813" y="1685925"/>
            <a:ext cx="121200" cy="303300"/>
          </a:xfrm>
          <a:prstGeom prst="rect">
            <a:avLst/>
          </a:prstGeom>
          <a:solidFill>
            <a:srgbClr val="C00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0" name="Google Shape;240;p19"/>
          <p:cNvSpPr/>
          <p:nvPr/>
        </p:nvSpPr>
        <p:spPr>
          <a:xfrm>
            <a:off x="4899425" y="1685925"/>
            <a:ext cx="121200" cy="303300"/>
          </a:xfrm>
          <a:prstGeom prst="rect">
            <a:avLst/>
          </a:prstGeom>
          <a:solidFill>
            <a:srgbClr val="C00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1" name="Google Shape;241;p19"/>
          <p:cNvSpPr/>
          <p:nvPr/>
        </p:nvSpPr>
        <p:spPr>
          <a:xfrm>
            <a:off x="5876325" y="1685925"/>
            <a:ext cx="121200" cy="303300"/>
          </a:xfrm>
          <a:prstGeom prst="rect">
            <a:avLst/>
          </a:prstGeom>
          <a:solidFill>
            <a:srgbClr val="C00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2" name="Google Shape;242;p19"/>
          <p:cNvSpPr/>
          <p:nvPr/>
        </p:nvSpPr>
        <p:spPr>
          <a:xfrm>
            <a:off x="6866938" y="1685925"/>
            <a:ext cx="121200" cy="303300"/>
          </a:xfrm>
          <a:prstGeom prst="rect">
            <a:avLst/>
          </a:prstGeom>
          <a:solidFill>
            <a:srgbClr val="C00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3" name="Google Shape;243;p19"/>
          <p:cNvSpPr txBox="1"/>
          <p:nvPr/>
        </p:nvSpPr>
        <p:spPr>
          <a:xfrm>
            <a:off x="3258525" y="3346200"/>
            <a:ext cx="5918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244" name="Google Shape;244;p19"/>
          <p:cNvSpPr txBox="1"/>
          <p:nvPr/>
        </p:nvSpPr>
        <p:spPr>
          <a:xfrm>
            <a:off x="3282550" y="3586275"/>
            <a:ext cx="6122400" cy="1015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latin typeface="Helvetica Neue"/>
                <a:ea typeface="Helvetica Neue"/>
                <a:cs typeface="Helvetica Neue"/>
                <a:sym typeface="Helvetica Neue"/>
              </a:rPr>
              <a:t>This gives only say 4 models. </a:t>
            </a:r>
            <a:endParaRPr sz="1800">
              <a:latin typeface="Helvetica Neue"/>
              <a:ea typeface="Helvetica Neue"/>
              <a:cs typeface="Helvetica Neue"/>
              <a:sym typeface="Helvetica Neue"/>
            </a:endParaRPr>
          </a:p>
          <a:p>
            <a:pPr marL="0" lvl="0" indent="0" algn="l" rtl="0">
              <a:spcBef>
                <a:spcPts val="0"/>
              </a:spcBef>
              <a:spcAft>
                <a:spcPts val="0"/>
              </a:spcAft>
              <a:buNone/>
            </a:pPr>
            <a:endParaRPr sz="1800">
              <a:latin typeface="Helvetica Neue"/>
              <a:ea typeface="Helvetica Neue"/>
              <a:cs typeface="Helvetica Neue"/>
              <a:sym typeface="Helvetica Neue"/>
            </a:endParaRPr>
          </a:p>
          <a:p>
            <a:pPr marL="0" lvl="0" indent="0" algn="l" rtl="0">
              <a:spcBef>
                <a:spcPts val="0"/>
              </a:spcBef>
              <a:spcAft>
                <a:spcPts val="0"/>
              </a:spcAft>
              <a:buNone/>
            </a:pPr>
            <a:r>
              <a:rPr lang="en" sz="1800">
                <a:solidFill>
                  <a:srgbClr val="0000FF"/>
                </a:solidFill>
                <a:latin typeface="Helvetica Neue"/>
                <a:ea typeface="Helvetica Neue"/>
                <a:cs typeface="Helvetica Neue"/>
                <a:sym typeface="Helvetica Neue"/>
              </a:rPr>
              <a:t>So where do we get 1000s of models???</a:t>
            </a:r>
            <a:endParaRPr sz="1800">
              <a:solidFill>
                <a:srgbClr val="0000FF"/>
              </a:solidFill>
              <a:latin typeface="Helvetica Neue"/>
              <a:ea typeface="Helvetica Neue"/>
              <a:cs typeface="Helvetica Neue"/>
              <a:sym typeface="Helvetica Neue"/>
            </a:endParaRPr>
          </a:p>
        </p:txBody>
      </p:sp>
      <p:cxnSp>
        <p:nvCxnSpPr>
          <p:cNvPr id="245" name="Google Shape;245;p19"/>
          <p:cNvCxnSpPr/>
          <p:nvPr/>
        </p:nvCxnSpPr>
        <p:spPr>
          <a:xfrm rot="10800000" flipH="1">
            <a:off x="606783" y="4067484"/>
            <a:ext cx="1608300" cy="4800"/>
          </a:xfrm>
          <a:prstGeom prst="straightConnector1">
            <a:avLst/>
          </a:prstGeom>
          <a:noFill/>
          <a:ln w="19050" cap="flat" cmpd="sng">
            <a:solidFill>
              <a:schemeClr val="dk2"/>
            </a:solidFill>
            <a:prstDash val="solid"/>
            <a:round/>
            <a:headEnd type="none" w="med" len="med"/>
            <a:tailEnd type="stealth" w="med" len="med"/>
          </a:ln>
        </p:spPr>
      </p:cxnSp>
      <p:sp>
        <p:nvSpPr>
          <p:cNvPr id="246" name="Google Shape;246;p19"/>
          <p:cNvSpPr txBox="1"/>
          <p:nvPr/>
        </p:nvSpPr>
        <p:spPr>
          <a:xfrm>
            <a:off x="774350" y="3629025"/>
            <a:ext cx="13029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Helvetica Neue"/>
                <a:ea typeface="Helvetica Neue"/>
                <a:cs typeface="Helvetica Neue"/>
                <a:sym typeface="Helvetica Neue"/>
              </a:rPr>
              <a:t>MatFormers</a:t>
            </a:r>
            <a:endParaRPr>
              <a:latin typeface="Helvetica Neue"/>
              <a:ea typeface="Helvetica Neue"/>
              <a:cs typeface="Helvetica Neue"/>
              <a:sym typeface="Helvetica Neue"/>
            </a:endParaRPr>
          </a:p>
        </p:txBody>
      </p:sp>
      <p:sp>
        <p:nvSpPr>
          <p:cNvPr id="247" name="Google Shape;247;p19"/>
          <p:cNvSpPr/>
          <p:nvPr/>
        </p:nvSpPr>
        <p:spPr>
          <a:xfrm>
            <a:off x="2330850" y="3546075"/>
            <a:ext cx="165300" cy="1052400"/>
          </a:xfrm>
          <a:prstGeom prst="rect">
            <a:avLst/>
          </a:prstGeom>
          <a:solidFill>
            <a:srgbClr val="FFC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8" name="Google Shape;248;p19"/>
          <p:cNvSpPr/>
          <p:nvPr/>
        </p:nvSpPr>
        <p:spPr>
          <a:xfrm>
            <a:off x="2349713" y="3570155"/>
            <a:ext cx="126000" cy="517500"/>
          </a:xfrm>
          <a:prstGeom prst="rect">
            <a:avLst/>
          </a:prstGeom>
          <a:solidFill>
            <a:srgbClr val="4472C4"/>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9" name="Google Shape;249;p19"/>
          <p:cNvSpPr/>
          <p:nvPr/>
        </p:nvSpPr>
        <p:spPr>
          <a:xfrm>
            <a:off x="2364260" y="3596829"/>
            <a:ext cx="90900" cy="277500"/>
          </a:xfrm>
          <a:prstGeom prst="rect">
            <a:avLst/>
          </a:prstGeom>
          <a:solidFill>
            <a:srgbClr val="ED7D3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50" name="Google Shape;250;p19"/>
          <p:cNvSpPr/>
          <p:nvPr/>
        </p:nvSpPr>
        <p:spPr>
          <a:xfrm>
            <a:off x="2380770" y="3626116"/>
            <a:ext cx="60000" cy="122100"/>
          </a:xfrm>
          <a:prstGeom prst="rect">
            <a:avLst/>
          </a:prstGeom>
          <a:solidFill>
            <a:srgbClr val="C00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51" name="Google Shape;251;p19"/>
          <p:cNvSpPr/>
          <p:nvPr/>
        </p:nvSpPr>
        <p:spPr>
          <a:xfrm>
            <a:off x="355575" y="3543675"/>
            <a:ext cx="165300" cy="1052400"/>
          </a:xfrm>
          <a:prstGeom prst="rect">
            <a:avLst/>
          </a:prstGeom>
          <a:solidFill>
            <a:srgbClr val="FFC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52" name="Google Shape;252;p19"/>
          <p:cNvSpPr txBox="1">
            <a:spLocks noGrp="1"/>
          </p:cNvSpPr>
          <p:nvPr>
            <p:ph type="title"/>
          </p:nvPr>
        </p:nvSpPr>
        <p:spPr>
          <a:xfrm>
            <a:off x="228600" y="2937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Google Sans Medium"/>
                <a:ea typeface="Google Sans Medium"/>
                <a:cs typeface="Google Sans Medium"/>
                <a:sym typeface="Google Sans Medium"/>
              </a:rPr>
              <a:t>Mix'n'Match &amp; Routing on MatFormer</a:t>
            </a:r>
            <a:endParaRPr>
              <a:latin typeface="Google Sans Medium"/>
              <a:ea typeface="Google Sans Medium"/>
              <a:cs typeface="Google Sans Medium"/>
              <a:sym typeface="Google Sans Medium"/>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20"/>
          <p:cNvSpPr/>
          <p:nvPr/>
        </p:nvSpPr>
        <p:spPr>
          <a:xfrm rot="5400000">
            <a:off x="1399150" y="1490925"/>
            <a:ext cx="1185000" cy="693300"/>
          </a:xfrm>
          <a:prstGeom prst="roundRect">
            <a:avLst>
              <a:gd name="adj" fmla="val 16667"/>
            </a:avLst>
          </a:prstGeom>
          <a:solidFill>
            <a:srgbClr val="CFE2F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0"/>
          <p:cNvSpPr/>
          <p:nvPr/>
        </p:nvSpPr>
        <p:spPr>
          <a:xfrm rot="5400000">
            <a:off x="2397290" y="1490925"/>
            <a:ext cx="1185000" cy="693300"/>
          </a:xfrm>
          <a:prstGeom prst="roundRect">
            <a:avLst>
              <a:gd name="adj" fmla="val 16667"/>
            </a:avLst>
          </a:prstGeom>
          <a:solidFill>
            <a:srgbClr val="CFE2F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0"/>
          <p:cNvSpPr/>
          <p:nvPr/>
        </p:nvSpPr>
        <p:spPr>
          <a:xfrm rot="5400000">
            <a:off x="4364113" y="1490925"/>
            <a:ext cx="1185000" cy="693300"/>
          </a:xfrm>
          <a:prstGeom prst="roundRect">
            <a:avLst>
              <a:gd name="adj" fmla="val 16667"/>
            </a:avLst>
          </a:prstGeom>
          <a:solidFill>
            <a:srgbClr val="CFE2F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0"/>
          <p:cNvSpPr/>
          <p:nvPr/>
        </p:nvSpPr>
        <p:spPr>
          <a:xfrm>
            <a:off x="2939025" y="1685925"/>
            <a:ext cx="121200" cy="303300"/>
          </a:xfrm>
          <a:prstGeom prst="rect">
            <a:avLst/>
          </a:prstGeom>
          <a:solidFill>
            <a:srgbClr val="C00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1" name="Google Shape;261;p20"/>
          <p:cNvSpPr/>
          <p:nvPr/>
        </p:nvSpPr>
        <p:spPr>
          <a:xfrm>
            <a:off x="1931050" y="1601324"/>
            <a:ext cx="121200" cy="472500"/>
          </a:xfrm>
          <a:prstGeom prst="rect">
            <a:avLst/>
          </a:prstGeom>
          <a:solidFill>
            <a:srgbClr val="ED7D3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2" name="Google Shape;262;p20"/>
          <p:cNvSpPr/>
          <p:nvPr/>
        </p:nvSpPr>
        <p:spPr>
          <a:xfrm>
            <a:off x="4896013" y="1502025"/>
            <a:ext cx="121200" cy="671100"/>
          </a:xfrm>
          <a:prstGeom prst="rect">
            <a:avLst/>
          </a:prstGeom>
          <a:solidFill>
            <a:srgbClr val="4472C4"/>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3" name="Google Shape;263;p20"/>
          <p:cNvSpPr/>
          <p:nvPr/>
        </p:nvSpPr>
        <p:spPr>
          <a:xfrm rot="5400000">
            <a:off x="3380350" y="1490925"/>
            <a:ext cx="1185000" cy="693300"/>
          </a:xfrm>
          <a:prstGeom prst="roundRect">
            <a:avLst>
              <a:gd name="adj" fmla="val 16667"/>
            </a:avLst>
          </a:prstGeom>
          <a:solidFill>
            <a:srgbClr val="CFE2F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0"/>
          <p:cNvSpPr/>
          <p:nvPr/>
        </p:nvSpPr>
        <p:spPr>
          <a:xfrm>
            <a:off x="3898548" y="1380384"/>
            <a:ext cx="121200" cy="914400"/>
          </a:xfrm>
          <a:prstGeom prst="rect">
            <a:avLst/>
          </a:prstGeom>
          <a:solidFill>
            <a:srgbClr val="FFC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5" name="Google Shape;265;p20"/>
          <p:cNvSpPr/>
          <p:nvPr/>
        </p:nvSpPr>
        <p:spPr>
          <a:xfrm rot="5400000">
            <a:off x="5347900" y="1490925"/>
            <a:ext cx="1185000" cy="693300"/>
          </a:xfrm>
          <a:prstGeom prst="roundRect">
            <a:avLst>
              <a:gd name="adj" fmla="val 16667"/>
            </a:avLst>
          </a:prstGeom>
          <a:solidFill>
            <a:srgbClr val="CFE2F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0"/>
          <p:cNvSpPr/>
          <p:nvPr/>
        </p:nvSpPr>
        <p:spPr>
          <a:xfrm>
            <a:off x="5879800" y="1685925"/>
            <a:ext cx="121200" cy="303300"/>
          </a:xfrm>
          <a:prstGeom prst="rect">
            <a:avLst/>
          </a:prstGeom>
          <a:solidFill>
            <a:srgbClr val="C00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7" name="Google Shape;267;p20"/>
          <p:cNvSpPr/>
          <p:nvPr/>
        </p:nvSpPr>
        <p:spPr>
          <a:xfrm rot="5400000">
            <a:off x="6331663" y="1490925"/>
            <a:ext cx="1185000" cy="693300"/>
          </a:xfrm>
          <a:prstGeom prst="roundRect">
            <a:avLst>
              <a:gd name="adj" fmla="val 16667"/>
            </a:avLst>
          </a:prstGeom>
          <a:solidFill>
            <a:srgbClr val="CFE2F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0"/>
          <p:cNvSpPr/>
          <p:nvPr/>
        </p:nvSpPr>
        <p:spPr>
          <a:xfrm>
            <a:off x="6849861" y="1380384"/>
            <a:ext cx="121200" cy="914400"/>
          </a:xfrm>
          <a:prstGeom prst="rect">
            <a:avLst/>
          </a:prstGeom>
          <a:solidFill>
            <a:srgbClr val="FFC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cxnSp>
        <p:nvCxnSpPr>
          <p:cNvPr id="269" name="Google Shape;269;p20"/>
          <p:cNvCxnSpPr>
            <a:stCxn id="257" idx="0"/>
            <a:endCxn id="258" idx="2"/>
          </p:cNvCxnSpPr>
          <p:nvPr/>
        </p:nvCxnSpPr>
        <p:spPr>
          <a:xfrm>
            <a:off x="2338300" y="1837575"/>
            <a:ext cx="304800" cy="0"/>
          </a:xfrm>
          <a:prstGeom prst="straightConnector1">
            <a:avLst/>
          </a:prstGeom>
          <a:noFill/>
          <a:ln w="19050" cap="flat" cmpd="sng">
            <a:solidFill>
              <a:schemeClr val="dk2"/>
            </a:solidFill>
            <a:prstDash val="solid"/>
            <a:round/>
            <a:headEnd type="none" w="med" len="med"/>
            <a:tailEnd type="stealth" w="med" len="med"/>
          </a:ln>
        </p:spPr>
      </p:cxnSp>
      <p:cxnSp>
        <p:nvCxnSpPr>
          <p:cNvPr id="270" name="Google Shape;270;p20"/>
          <p:cNvCxnSpPr>
            <a:stCxn id="258" idx="0"/>
            <a:endCxn id="263" idx="2"/>
          </p:cNvCxnSpPr>
          <p:nvPr/>
        </p:nvCxnSpPr>
        <p:spPr>
          <a:xfrm>
            <a:off x="3336440" y="1837575"/>
            <a:ext cx="289800" cy="0"/>
          </a:xfrm>
          <a:prstGeom prst="straightConnector1">
            <a:avLst/>
          </a:prstGeom>
          <a:noFill/>
          <a:ln w="19050" cap="flat" cmpd="sng">
            <a:solidFill>
              <a:schemeClr val="dk2"/>
            </a:solidFill>
            <a:prstDash val="solid"/>
            <a:round/>
            <a:headEnd type="none" w="med" len="med"/>
            <a:tailEnd type="stealth" w="med" len="med"/>
          </a:ln>
        </p:spPr>
      </p:cxnSp>
      <p:cxnSp>
        <p:nvCxnSpPr>
          <p:cNvPr id="271" name="Google Shape;271;p20"/>
          <p:cNvCxnSpPr>
            <a:stCxn id="263" idx="0"/>
            <a:endCxn id="259" idx="2"/>
          </p:cNvCxnSpPr>
          <p:nvPr/>
        </p:nvCxnSpPr>
        <p:spPr>
          <a:xfrm>
            <a:off x="4319500" y="1837575"/>
            <a:ext cx="290400" cy="0"/>
          </a:xfrm>
          <a:prstGeom prst="straightConnector1">
            <a:avLst/>
          </a:prstGeom>
          <a:noFill/>
          <a:ln w="19050" cap="flat" cmpd="sng">
            <a:solidFill>
              <a:schemeClr val="dk2"/>
            </a:solidFill>
            <a:prstDash val="solid"/>
            <a:round/>
            <a:headEnd type="none" w="med" len="med"/>
            <a:tailEnd type="stealth" w="med" len="med"/>
          </a:ln>
        </p:spPr>
      </p:cxnSp>
      <p:cxnSp>
        <p:nvCxnSpPr>
          <p:cNvPr id="272" name="Google Shape;272;p20"/>
          <p:cNvCxnSpPr>
            <a:stCxn id="259" idx="0"/>
            <a:endCxn id="265" idx="2"/>
          </p:cNvCxnSpPr>
          <p:nvPr/>
        </p:nvCxnSpPr>
        <p:spPr>
          <a:xfrm>
            <a:off x="5303263" y="1837575"/>
            <a:ext cx="290400" cy="0"/>
          </a:xfrm>
          <a:prstGeom prst="straightConnector1">
            <a:avLst/>
          </a:prstGeom>
          <a:noFill/>
          <a:ln w="19050" cap="flat" cmpd="sng">
            <a:solidFill>
              <a:schemeClr val="dk2"/>
            </a:solidFill>
            <a:prstDash val="solid"/>
            <a:round/>
            <a:headEnd type="none" w="med" len="med"/>
            <a:tailEnd type="stealth" w="med" len="med"/>
          </a:ln>
        </p:spPr>
      </p:cxnSp>
      <p:cxnSp>
        <p:nvCxnSpPr>
          <p:cNvPr id="273" name="Google Shape;273;p20"/>
          <p:cNvCxnSpPr>
            <a:stCxn id="265" idx="0"/>
            <a:endCxn id="267" idx="2"/>
          </p:cNvCxnSpPr>
          <p:nvPr/>
        </p:nvCxnSpPr>
        <p:spPr>
          <a:xfrm>
            <a:off x="6287050" y="1837575"/>
            <a:ext cx="290400" cy="0"/>
          </a:xfrm>
          <a:prstGeom prst="straightConnector1">
            <a:avLst/>
          </a:prstGeom>
          <a:noFill/>
          <a:ln w="19050" cap="flat" cmpd="sng">
            <a:solidFill>
              <a:schemeClr val="dk2"/>
            </a:solidFill>
            <a:prstDash val="solid"/>
            <a:round/>
            <a:headEnd type="none" w="med" len="med"/>
            <a:tailEnd type="stealth" w="med" len="med"/>
          </a:ln>
        </p:spPr>
      </p:cxnSp>
      <p:sp>
        <p:nvSpPr>
          <p:cNvPr id="274" name="Google Shape;274;p20"/>
          <p:cNvSpPr txBox="1"/>
          <p:nvPr/>
        </p:nvSpPr>
        <p:spPr>
          <a:xfrm>
            <a:off x="1435150" y="2430075"/>
            <a:ext cx="10521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t>Transformer Block 1</a:t>
            </a:r>
            <a:endParaRPr sz="1200"/>
          </a:p>
        </p:txBody>
      </p:sp>
      <p:sp>
        <p:nvSpPr>
          <p:cNvPr id="275" name="Google Shape;275;p20"/>
          <p:cNvSpPr txBox="1"/>
          <p:nvPr/>
        </p:nvSpPr>
        <p:spPr>
          <a:xfrm>
            <a:off x="2473575" y="2430075"/>
            <a:ext cx="10521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t>Transformer Block 2</a:t>
            </a:r>
            <a:endParaRPr sz="1200"/>
          </a:p>
        </p:txBody>
      </p:sp>
      <p:sp>
        <p:nvSpPr>
          <p:cNvPr id="276" name="Google Shape;276;p20"/>
          <p:cNvSpPr txBox="1"/>
          <p:nvPr/>
        </p:nvSpPr>
        <p:spPr>
          <a:xfrm>
            <a:off x="3433100" y="2430075"/>
            <a:ext cx="10521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t>Transformer Block 3</a:t>
            </a:r>
            <a:endParaRPr sz="1200"/>
          </a:p>
        </p:txBody>
      </p:sp>
      <p:sp>
        <p:nvSpPr>
          <p:cNvPr id="277" name="Google Shape;277;p20"/>
          <p:cNvSpPr txBox="1"/>
          <p:nvPr/>
        </p:nvSpPr>
        <p:spPr>
          <a:xfrm>
            <a:off x="4430575" y="2430075"/>
            <a:ext cx="10521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t>Transformer Block 4</a:t>
            </a:r>
            <a:endParaRPr sz="1200"/>
          </a:p>
        </p:txBody>
      </p:sp>
      <p:sp>
        <p:nvSpPr>
          <p:cNvPr id="278" name="Google Shape;278;p20"/>
          <p:cNvSpPr txBox="1"/>
          <p:nvPr/>
        </p:nvSpPr>
        <p:spPr>
          <a:xfrm>
            <a:off x="5431050" y="2430075"/>
            <a:ext cx="10521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t>Transformer Block 5</a:t>
            </a:r>
            <a:endParaRPr sz="1200"/>
          </a:p>
        </p:txBody>
      </p:sp>
      <p:sp>
        <p:nvSpPr>
          <p:cNvPr id="279" name="Google Shape;279;p20"/>
          <p:cNvSpPr txBox="1"/>
          <p:nvPr/>
        </p:nvSpPr>
        <p:spPr>
          <a:xfrm>
            <a:off x="6398125" y="2430075"/>
            <a:ext cx="10521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t>Transformer Block 6</a:t>
            </a:r>
            <a:endParaRPr sz="1200"/>
          </a:p>
        </p:txBody>
      </p:sp>
      <p:cxnSp>
        <p:nvCxnSpPr>
          <p:cNvPr id="280" name="Google Shape;280;p20"/>
          <p:cNvCxnSpPr>
            <a:stCxn id="281" idx="0"/>
            <a:endCxn id="261" idx="1"/>
          </p:cNvCxnSpPr>
          <p:nvPr/>
        </p:nvCxnSpPr>
        <p:spPr>
          <a:xfrm rot="10800000" flipH="1">
            <a:off x="802625" y="1837650"/>
            <a:ext cx="1128300" cy="426300"/>
          </a:xfrm>
          <a:prstGeom prst="straightConnector1">
            <a:avLst/>
          </a:prstGeom>
          <a:noFill/>
          <a:ln w="19050" cap="flat" cmpd="sng">
            <a:solidFill>
              <a:schemeClr val="dk2"/>
            </a:solidFill>
            <a:prstDash val="dash"/>
            <a:round/>
            <a:headEnd type="none" w="med" len="med"/>
            <a:tailEnd type="triangle" w="med" len="med"/>
          </a:ln>
        </p:spPr>
      </p:cxnSp>
      <p:sp>
        <p:nvSpPr>
          <p:cNvPr id="281" name="Google Shape;281;p20"/>
          <p:cNvSpPr txBox="1"/>
          <p:nvPr/>
        </p:nvSpPr>
        <p:spPr>
          <a:xfrm>
            <a:off x="335825" y="2263950"/>
            <a:ext cx="933600" cy="400200"/>
          </a:xfrm>
          <a:prstGeom prst="rect">
            <a:avLst/>
          </a:prstGeom>
          <a:noFill/>
          <a:ln w="19050" cap="flat" cmpd="sng">
            <a:solidFill>
              <a:srgbClr val="EA86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Helvetica Neue"/>
                <a:ea typeface="Helvetica Neue"/>
                <a:cs typeface="Helvetica Neue"/>
                <a:sym typeface="Helvetica Neue"/>
              </a:rPr>
              <a:t>Model-M</a:t>
            </a:r>
            <a:endParaRPr dirty="0">
              <a:latin typeface="Helvetica Neue"/>
              <a:ea typeface="Helvetica Neue"/>
              <a:cs typeface="Helvetica Neue"/>
              <a:sym typeface="Helvetica Neue"/>
            </a:endParaRPr>
          </a:p>
        </p:txBody>
      </p:sp>
      <p:cxnSp>
        <p:nvCxnSpPr>
          <p:cNvPr id="282" name="Google Shape;282;p20"/>
          <p:cNvCxnSpPr>
            <a:stCxn id="283" idx="0"/>
            <a:endCxn id="260" idx="2"/>
          </p:cNvCxnSpPr>
          <p:nvPr/>
        </p:nvCxnSpPr>
        <p:spPr>
          <a:xfrm rot="10800000" flipH="1">
            <a:off x="2619825" y="1989226"/>
            <a:ext cx="379800" cy="1116900"/>
          </a:xfrm>
          <a:prstGeom prst="straightConnector1">
            <a:avLst/>
          </a:prstGeom>
          <a:noFill/>
          <a:ln w="19050" cap="flat" cmpd="sng">
            <a:solidFill>
              <a:schemeClr val="dk2"/>
            </a:solidFill>
            <a:prstDash val="dash"/>
            <a:round/>
            <a:headEnd type="none" w="med" len="med"/>
            <a:tailEnd type="triangle" w="med" len="med"/>
          </a:ln>
        </p:spPr>
      </p:cxnSp>
      <p:sp>
        <p:nvSpPr>
          <p:cNvPr id="283" name="Google Shape;283;p20"/>
          <p:cNvSpPr txBox="1"/>
          <p:nvPr/>
        </p:nvSpPr>
        <p:spPr>
          <a:xfrm>
            <a:off x="2179425" y="3106126"/>
            <a:ext cx="880800" cy="400200"/>
          </a:xfrm>
          <a:prstGeom prst="rect">
            <a:avLst/>
          </a:prstGeom>
          <a:noFill/>
          <a:ln w="19050" cap="flat" cmpd="sng">
            <a:solidFill>
              <a:srgbClr val="C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Helvetica Neue"/>
                <a:ea typeface="Helvetica Neue"/>
                <a:cs typeface="Helvetica Neue"/>
                <a:sym typeface="Helvetica Neue"/>
              </a:rPr>
              <a:t>Model-S</a:t>
            </a:r>
            <a:endParaRPr dirty="0">
              <a:latin typeface="Helvetica Neue"/>
              <a:ea typeface="Helvetica Neue"/>
              <a:cs typeface="Helvetica Neue"/>
              <a:sym typeface="Helvetica Neue"/>
            </a:endParaRPr>
          </a:p>
        </p:txBody>
      </p:sp>
      <p:sp>
        <p:nvSpPr>
          <p:cNvPr id="284" name="Google Shape;284;p20"/>
          <p:cNvSpPr txBox="1">
            <a:spLocks noGrp="1"/>
          </p:cNvSpPr>
          <p:nvPr>
            <p:ph type="title"/>
          </p:nvPr>
        </p:nvSpPr>
        <p:spPr>
          <a:xfrm>
            <a:off x="228600" y="2937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Google Sans Medium"/>
                <a:ea typeface="Google Sans Medium"/>
                <a:cs typeface="Google Sans Medium"/>
                <a:sym typeface="Google Sans Medium"/>
              </a:rPr>
              <a:t>Mix'n'Match &amp; Routing on MatFormer</a:t>
            </a:r>
            <a:endParaRPr>
              <a:latin typeface="Google Sans Medium"/>
              <a:ea typeface="Google Sans Medium"/>
              <a:cs typeface="Google Sans Medium"/>
              <a:sym typeface="Google Sans Medium"/>
            </a:endParaRPr>
          </a:p>
        </p:txBody>
      </p:sp>
      <p:sp>
        <p:nvSpPr>
          <p:cNvPr id="285" name="Google Shape;285;p20"/>
          <p:cNvSpPr txBox="1"/>
          <p:nvPr/>
        </p:nvSpPr>
        <p:spPr>
          <a:xfrm>
            <a:off x="0" y="3647025"/>
            <a:ext cx="9144000" cy="1308000"/>
          </a:xfrm>
          <a:prstGeom prst="rect">
            <a:avLst/>
          </a:prstGeom>
          <a:noFill/>
          <a:ln>
            <a:noFill/>
          </a:ln>
        </p:spPr>
        <p:txBody>
          <a:bodyPr spcFirstLastPara="1" wrap="square" lIns="91425" tIns="91425" rIns="91425" bIns="91425" anchor="ctr" anchorCtr="0">
            <a:noAutofit/>
          </a:bodyPr>
          <a:lstStyle/>
          <a:p>
            <a:pPr marL="457200" lvl="0" indent="-330200" algn="l" rtl="0">
              <a:spcBef>
                <a:spcPts val="0"/>
              </a:spcBef>
              <a:spcAft>
                <a:spcPts val="0"/>
              </a:spcAft>
              <a:buSzPts val="1600"/>
              <a:buFont typeface="Helvetica Neue"/>
              <a:buChar char="●"/>
            </a:pPr>
            <a:r>
              <a:rPr lang="en" sz="1600" b="1">
                <a:latin typeface="Helvetica Neue"/>
                <a:ea typeface="Helvetica Neue"/>
                <a:cs typeface="Helvetica Neue"/>
                <a:sym typeface="Helvetica Neue"/>
              </a:rPr>
              <a:t>Mix’n’Match: </a:t>
            </a:r>
            <a:r>
              <a:rPr lang="en" sz="1600">
                <a:latin typeface="Helvetica Neue"/>
                <a:ea typeface="Helvetica Neue"/>
                <a:cs typeface="Helvetica Neue"/>
                <a:sym typeface="Helvetica Neue"/>
              </a:rPr>
              <a:t>100s (combinatorial) of </a:t>
            </a:r>
            <a:r>
              <a:rPr lang="en" sz="1600" i="1">
                <a:latin typeface="Helvetica Neue"/>
                <a:ea typeface="Helvetica Neue"/>
                <a:cs typeface="Helvetica Neue"/>
                <a:sym typeface="Helvetica Neue"/>
              </a:rPr>
              <a:t>static (on-demand)</a:t>
            </a:r>
            <a:r>
              <a:rPr lang="en" sz="1600">
                <a:latin typeface="Helvetica Neue"/>
                <a:ea typeface="Helvetica Neue"/>
                <a:cs typeface="Helvetica Neue"/>
                <a:sym typeface="Helvetica Neue"/>
              </a:rPr>
              <a:t> models for all accuracy-compute</a:t>
            </a:r>
            <a:br>
              <a:rPr lang="en" sz="1600">
                <a:latin typeface="Helvetica Neue"/>
                <a:ea typeface="Helvetica Neue"/>
                <a:cs typeface="Helvetica Neue"/>
                <a:sym typeface="Helvetica Neue"/>
              </a:rPr>
            </a:br>
            <a:endParaRPr sz="1600">
              <a:latin typeface="Helvetica Neue"/>
              <a:ea typeface="Helvetica Neue"/>
              <a:cs typeface="Helvetica Neue"/>
              <a:sym typeface="Helvetica Neue"/>
            </a:endParaRPr>
          </a:p>
          <a:p>
            <a:pPr marL="457200" lvl="0" indent="-330200" algn="l" rtl="0">
              <a:spcBef>
                <a:spcPts val="0"/>
              </a:spcBef>
              <a:spcAft>
                <a:spcPts val="0"/>
              </a:spcAft>
              <a:buSzPts val="1600"/>
              <a:buFont typeface="Helvetica Neue"/>
              <a:buChar char="●"/>
            </a:pPr>
            <a:r>
              <a:rPr lang="en" sz="1600" b="1">
                <a:latin typeface="Helvetica Neue"/>
                <a:ea typeface="Helvetica Neue"/>
                <a:cs typeface="Helvetica Neue"/>
                <a:sym typeface="Helvetica Neue"/>
              </a:rPr>
              <a:t>Routing: </a:t>
            </a:r>
            <a:r>
              <a:rPr lang="en" sz="1600">
                <a:latin typeface="Helvetica Neue"/>
                <a:ea typeface="Helvetica Neue"/>
                <a:cs typeface="Helvetica Neue"/>
                <a:sym typeface="Helvetica Neue"/>
              </a:rPr>
              <a:t>Token based routing akin to MoE to realize </a:t>
            </a:r>
            <a:r>
              <a:rPr lang="en" sz="1600" i="1">
                <a:latin typeface="Helvetica Neue"/>
                <a:ea typeface="Helvetica Neue"/>
                <a:cs typeface="Helvetica Neue"/>
                <a:sym typeface="Helvetica Neue"/>
              </a:rPr>
              <a:t>dynamic</a:t>
            </a:r>
            <a:r>
              <a:rPr lang="en" sz="1600">
                <a:latin typeface="Helvetica Neue"/>
                <a:ea typeface="Helvetica Neue"/>
                <a:cs typeface="Helvetica Neue"/>
                <a:sym typeface="Helvetica Neue"/>
              </a:rPr>
              <a:t> computation </a:t>
            </a:r>
            <a:endParaRPr sz="1600">
              <a:latin typeface="Helvetica Neue"/>
              <a:ea typeface="Helvetica Neue"/>
              <a:cs typeface="Helvetica Neue"/>
              <a:sym typeface="Helvetica Neue"/>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21"/>
          <p:cNvSpPr txBox="1">
            <a:spLocks noGrp="1"/>
          </p:cNvSpPr>
          <p:nvPr>
            <p:ph type="body" idx="1"/>
          </p:nvPr>
        </p:nvSpPr>
        <p:spPr>
          <a:xfrm>
            <a:off x="311700" y="1152475"/>
            <a:ext cx="8520600" cy="38523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chemeClr val="dk1"/>
              </a:buClr>
              <a:buSzPts val="1800"/>
              <a:buFont typeface="Helvetica Neue"/>
              <a:buChar char="●"/>
            </a:pPr>
            <a:r>
              <a:rPr lang="en-US" dirty="0">
                <a:solidFill>
                  <a:schemeClr val="dk1"/>
                </a:solidFill>
                <a:latin typeface="Helvetica Neue"/>
                <a:ea typeface="Helvetica Neue"/>
                <a:cs typeface="Helvetica Neue"/>
                <a:sym typeface="Helvetica Neue"/>
              </a:rPr>
              <a:t>Standard setting from </a:t>
            </a:r>
            <a:r>
              <a:rPr lang="en-US" dirty="0" err="1">
                <a:solidFill>
                  <a:schemeClr val="dk1"/>
                </a:solidFill>
                <a:latin typeface="Helvetica Neue"/>
                <a:ea typeface="Helvetica Neue"/>
                <a:cs typeface="Helvetica Neue"/>
                <a:sym typeface="Helvetica Neue"/>
              </a:rPr>
              <a:t>Lamda</a:t>
            </a:r>
            <a:r>
              <a:rPr lang="en-US" dirty="0">
                <a:solidFill>
                  <a:schemeClr val="dk1"/>
                </a:solidFill>
                <a:latin typeface="Helvetica Neue"/>
                <a:ea typeface="Helvetica Neue"/>
                <a:cs typeface="Helvetica Neue"/>
                <a:sym typeface="Helvetica Neue"/>
              </a:rPr>
              <a:t> (</a:t>
            </a:r>
            <a:r>
              <a:rPr lang="en-US" dirty="0" err="1"/>
              <a:t>Thoppilan</a:t>
            </a:r>
            <a:r>
              <a:rPr lang="en-US" dirty="0"/>
              <a:t> et al.</a:t>
            </a:r>
            <a:r>
              <a:rPr lang="en-US" dirty="0">
                <a:solidFill>
                  <a:schemeClr val="dk1"/>
                </a:solidFill>
                <a:latin typeface="Helvetica Neue"/>
                <a:ea typeface="Helvetica Neue"/>
                <a:cs typeface="Helvetica Neue"/>
                <a:sym typeface="Helvetica Neue"/>
              </a:rPr>
              <a:t>)</a:t>
            </a:r>
            <a:br>
              <a:rPr lang="en-US" sz="1600" dirty="0">
                <a:solidFill>
                  <a:schemeClr val="dk1"/>
                </a:solidFill>
                <a:latin typeface="Helvetica Neue"/>
                <a:ea typeface="Helvetica Neue"/>
                <a:cs typeface="Helvetica Neue"/>
                <a:sym typeface="Helvetica Neue"/>
              </a:rPr>
            </a:br>
            <a:endParaRPr lang="en-US" sz="1600" dirty="0">
              <a:solidFill>
                <a:schemeClr val="dk1"/>
              </a:solidFill>
              <a:latin typeface="Helvetica Neue"/>
              <a:ea typeface="Helvetica Neue"/>
              <a:cs typeface="Helvetica Neue"/>
              <a:sym typeface="Helvetica Neue"/>
            </a:endParaRPr>
          </a:p>
          <a:p>
            <a:pPr marL="457200" lvl="0" indent="-342900" algn="l" rtl="0">
              <a:spcBef>
                <a:spcPts val="0"/>
              </a:spcBef>
              <a:spcAft>
                <a:spcPts val="0"/>
              </a:spcAft>
              <a:buClr>
                <a:schemeClr val="dk1"/>
              </a:buClr>
              <a:buSzPts val="1800"/>
              <a:buFont typeface="Helvetica Neue"/>
              <a:buChar char="●"/>
            </a:pPr>
            <a:r>
              <a:rPr lang="en-IN" b="1" dirty="0">
                <a:solidFill>
                  <a:schemeClr val="dk1"/>
                </a:solidFill>
                <a:latin typeface="Helvetica Neue"/>
                <a:ea typeface="Helvetica Neue"/>
                <a:cs typeface="Helvetica Neue"/>
                <a:sym typeface="Helvetica Neue"/>
              </a:rPr>
              <a:t>G = 4</a:t>
            </a:r>
            <a:r>
              <a:rPr lang="en-IN" dirty="0">
                <a:solidFill>
                  <a:schemeClr val="dk1"/>
                </a:solidFill>
                <a:latin typeface="Helvetica Neue"/>
                <a:ea typeface="Helvetica Neue"/>
                <a:cs typeface="Helvetica Neue"/>
                <a:sym typeface="Helvetica Neue"/>
              </a:rPr>
              <a:t> granularities – change the MLP hidden dims!</a:t>
            </a:r>
          </a:p>
          <a:p>
            <a:pPr marL="914400" lvl="1" indent="-330200" algn="l" rtl="0">
              <a:spcBef>
                <a:spcPts val="0"/>
              </a:spcBef>
              <a:spcAft>
                <a:spcPts val="0"/>
              </a:spcAft>
              <a:buClr>
                <a:schemeClr val="dk1"/>
              </a:buClr>
              <a:buSzPts val="1600"/>
              <a:buFont typeface="Helvetica Neue"/>
              <a:buChar char="○"/>
            </a:pPr>
            <a:r>
              <a:rPr lang="en-IN" sz="1600" b="1" dirty="0">
                <a:solidFill>
                  <a:schemeClr val="dk1"/>
                </a:solidFill>
                <a:latin typeface="Helvetica Neue"/>
                <a:ea typeface="Helvetica Neue"/>
                <a:cs typeface="Helvetica Neue"/>
                <a:sym typeface="Helvetica Neue"/>
              </a:rPr>
              <a:t>XL</a:t>
            </a:r>
            <a:r>
              <a:rPr lang="en-IN" sz="1600" dirty="0">
                <a:solidFill>
                  <a:schemeClr val="dk1"/>
                </a:solidFill>
                <a:latin typeface="Helvetica Neue"/>
                <a:ea typeface="Helvetica Neue"/>
                <a:cs typeface="Helvetica Neue"/>
                <a:sym typeface="Helvetica Neue"/>
              </a:rPr>
              <a:t> – </a:t>
            </a:r>
            <a:r>
              <a:rPr lang="en-IN" sz="1600" dirty="0" err="1">
                <a:solidFill>
                  <a:schemeClr val="dk1"/>
                </a:solidFill>
                <a:latin typeface="Helvetica Neue"/>
                <a:ea typeface="Helvetica Neue"/>
                <a:cs typeface="Helvetica Neue"/>
                <a:sym typeface="Helvetica Neue"/>
              </a:rPr>
              <a:t>hidden_dim</a:t>
            </a:r>
            <a:r>
              <a:rPr lang="en-IN" sz="1600" dirty="0">
                <a:solidFill>
                  <a:schemeClr val="dk1"/>
                </a:solidFill>
                <a:latin typeface="Helvetica Neue"/>
                <a:ea typeface="Helvetica Neue"/>
                <a:cs typeface="Helvetica Neue"/>
                <a:sym typeface="Helvetica Neue"/>
              </a:rPr>
              <a:t> (</a:t>
            </a:r>
            <a:r>
              <a:rPr lang="en-IN" sz="1600" dirty="0" err="1">
                <a:solidFill>
                  <a:schemeClr val="dk1"/>
                </a:solidFill>
                <a:latin typeface="Helvetica Neue"/>
                <a:ea typeface="Helvetica Neue"/>
                <a:cs typeface="Helvetica Neue"/>
                <a:sym typeface="Helvetica Neue"/>
              </a:rPr>
              <a:t>hd</a:t>
            </a:r>
            <a:r>
              <a:rPr lang="en-IN" sz="1600" dirty="0">
                <a:solidFill>
                  <a:schemeClr val="dk1"/>
                </a:solidFill>
                <a:latin typeface="Helvetica Neue"/>
                <a:ea typeface="Helvetica Neue"/>
                <a:cs typeface="Helvetica Neue"/>
                <a:sym typeface="Helvetica Neue"/>
              </a:rPr>
              <a:t>), </a:t>
            </a:r>
            <a:r>
              <a:rPr lang="en-IN" sz="1600" b="1" dirty="0">
                <a:solidFill>
                  <a:schemeClr val="dk1"/>
                </a:solidFill>
                <a:latin typeface="Helvetica Neue"/>
                <a:ea typeface="Helvetica Neue"/>
                <a:cs typeface="Helvetica Neue"/>
                <a:sym typeface="Helvetica Neue"/>
              </a:rPr>
              <a:t>L</a:t>
            </a:r>
            <a:r>
              <a:rPr lang="en-IN" sz="1600" dirty="0">
                <a:solidFill>
                  <a:schemeClr val="dk1"/>
                </a:solidFill>
                <a:latin typeface="Helvetica Neue"/>
                <a:ea typeface="Helvetica Neue"/>
                <a:cs typeface="Helvetica Neue"/>
                <a:sym typeface="Helvetica Neue"/>
              </a:rPr>
              <a:t> – </a:t>
            </a:r>
            <a:r>
              <a:rPr lang="en-IN" sz="1600" dirty="0" err="1">
                <a:solidFill>
                  <a:schemeClr val="dk1"/>
                </a:solidFill>
                <a:latin typeface="Helvetica Neue"/>
                <a:ea typeface="Helvetica Neue"/>
                <a:cs typeface="Helvetica Neue"/>
                <a:sym typeface="Helvetica Neue"/>
              </a:rPr>
              <a:t>hd</a:t>
            </a:r>
            <a:r>
              <a:rPr lang="en-IN" sz="1600" dirty="0">
                <a:solidFill>
                  <a:schemeClr val="dk1"/>
                </a:solidFill>
                <a:latin typeface="Helvetica Neue"/>
                <a:ea typeface="Helvetica Neue"/>
                <a:cs typeface="Helvetica Neue"/>
                <a:sym typeface="Helvetica Neue"/>
              </a:rPr>
              <a:t>/2, </a:t>
            </a:r>
            <a:r>
              <a:rPr lang="en-IN" sz="1600" b="1" dirty="0">
                <a:solidFill>
                  <a:schemeClr val="dk1"/>
                </a:solidFill>
                <a:latin typeface="Helvetica Neue"/>
                <a:ea typeface="Helvetica Neue"/>
                <a:cs typeface="Helvetica Neue"/>
                <a:sym typeface="Helvetica Neue"/>
              </a:rPr>
              <a:t>M</a:t>
            </a:r>
            <a:r>
              <a:rPr lang="en-IN" sz="1600" dirty="0">
                <a:solidFill>
                  <a:schemeClr val="dk1"/>
                </a:solidFill>
                <a:latin typeface="Helvetica Neue"/>
                <a:ea typeface="Helvetica Neue"/>
                <a:cs typeface="Helvetica Neue"/>
                <a:sym typeface="Helvetica Neue"/>
              </a:rPr>
              <a:t> – </a:t>
            </a:r>
            <a:r>
              <a:rPr lang="en-IN" sz="1600" dirty="0" err="1">
                <a:solidFill>
                  <a:schemeClr val="dk1"/>
                </a:solidFill>
                <a:latin typeface="Helvetica Neue"/>
                <a:ea typeface="Helvetica Neue"/>
                <a:cs typeface="Helvetica Neue"/>
                <a:sym typeface="Helvetica Neue"/>
              </a:rPr>
              <a:t>hd</a:t>
            </a:r>
            <a:r>
              <a:rPr lang="en-IN" sz="1600" dirty="0">
                <a:solidFill>
                  <a:schemeClr val="dk1"/>
                </a:solidFill>
                <a:latin typeface="Helvetica Neue"/>
                <a:ea typeface="Helvetica Neue"/>
                <a:cs typeface="Helvetica Neue"/>
                <a:sym typeface="Helvetica Neue"/>
              </a:rPr>
              <a:t>/4, </a:t>
            </a:r>
            <a:r>
              <a:rPr lang="en-IN" sz="1600" b="1" dirty="0">
                <a:solidFill>
                  <a:schemeClr val="dk1"/>
                </a:solidFill>
                <a:latin typeface="Helvetica Neue"/>
                <a:ea typeface="Helvetica Neue"/>
                <a:cs typeface="Helvetica Neue"/>
                <a:sym typeface="Helvetica Neue"/>
              </a:rPr>
              <a:t>S</a:t>
            </a:r>
            <a:r>
              <a:rPr lang="en-IN" sz="1600" dirty="0">
                <a:solidFill>
                  <a:schemeClr val="dk1"/>
                </a:solidFill>
                <a:latin typeface="Helvetica Neue"/>
                <a:ea typeface="Helvetica Neue"/>
                <a:cs typeface="Helvetica Neue"/>
                <a:sym typeface="Helvetica Neue"/>
              </a:rPr>
              <a:t> – </a:t>
            </a:r>
            <a:r>
              <a:rPr lang="en-IN" sz="1600" dirty="0" err="1">
                <a:solidFill>
                  <a:schemeClr val="dk1"/>
                </a:solidFill>
                <a:latin typeface="Helvetica Neue"/>
                <a:ea typeface="Helvetica Neue"/>
                <a:cs typeface="Helvetica Neue"/>
                <a:sym typeface="Helvetica Neue"/>
              </a:rPr>
              <a:t>hd</a:t>
            </a:r>
            <a:r>
              <a:rPr lang="en-IN" sz="1600" dirty="0">
                <a:solidFill>
                  <a:schemeClr val="dk1"/>
                </a:solidFill>
                <a:latin typeface="Helvetica Neue"/>
                <a:ea typeface="Helvetica Neue"/>
                <a:cs typeface="Helvetica Neue"/>
                <a:sym typeface="Helvetica Neue"/>
              </a:rPr>
              <a:t>/8.</a:t>
            </a:r>
            <a:br>
              <a:rPr lang="en-IN" sz="1600" dirty="0">
                <a:solidFill>
                  <a:schemeClr val="dk1"/>
                </a:solidFill>
                <a:latin typeface="Helvetica Neue"/>
                <a:ea typeface="Helvetica Neue"/>
                <a:cs typeface="Helvetica Neue"/>
                <a:sym typeface="Helvetica Neue"/>
              </a:rPr>
            </a:br>
            <a:endParaRPr lang="en-US" sz="1600" dirty="0">
              <a:solidFill>
                <a:schemeClr val="dk1"/>
              </a:solidFill>
              <a:latin typeface="Helvetica Neue"/>
              <a:ea typeface="Helvetica Neue"/>
              <a:cs typeface="Helvetica Neue"/>
              <a:sym typeface="Helvetica Neue"/>
            </a:endParaRPr>
          </a:p>
          <a:p>
            <a:pPr marL="457200" lvl="0" indent="-342900" algn="l" rtl="0">
              <a:lnSpc>
                <a:spcPct val="150000"/>
              </a:lnSpc>
              <a:spcBef>
                <a:spcPts val="0"/>
              </a:spcBef>
              <a:spcAft>
                <a:spcPts val="0"/>
              </a:spcAft>
              <a:buClr>
                <a:schemeClr val="dk1"/>
              </a:buClr>
              <a:buSzPts val="1800"/>
              <a:buFont typeface="Helvetica Neue"/>
              <a:buChar char="●"/>
            </a:pPr>
            <a:r>
              <a:rPr lang="en-US" dirty="0">
                <a:solidFill>
                  <a:schemeClr val="dk1"/>
                </a:solidFill>
                <a:latin typeface="Helvetica Neue"/>
                <a:ea typeface="Helvetica Neue"/>
                <a:cs typeface="Helvetica Neue"/>
                <a:sym typeface="Helvetica Neue"/>
              </a:rPr>
              <a:t>Nomenclature: </a:t>
            </a:r>
            <a:r>
              <a:rPr lang="en-US" dirty="0" err="1">
                <a:solidFill>
                  <a:schemeClr val="dk1"/>
                </a:solidFill>
                <a:latin typeface="Helvetica Neue"/>
                <a:ea typeface="Helvetica Neue"/>
                <a:cs typeface="Helvetica Neue"/>
                <a:sym typeface="Helvetica Neue"/>
              </a:rPr>
              <a:t>MatFormer</a:t>
            </a:r>
            <a:r>
              <a:rPr lang="en-US" dirty="0">
                <a:solidFill>
                  <a:schemeClr val="dk1"/>
                </a:solidFill>
                <a:latin typeface="Helvetica Neue"/>
                <a:ea typeface="Helvetica Neue"/>
                <a:cs typeface="Helvetica Neue"/>
                <a:sym typeface="Helvetica Neue"/>
              </a:rPr>
              <a:t>-XL, </a:t>
            </a:r>
            <a:r>
              <a:rPr lang="en-US" dirty="0" err="1">
                <a:solidFill>
                  <a:schemeClr val="dk1"/>
                </a:solidFill>
                <a:latin typeface="Helvetica Neue"/>
                <a:ea typeface="Helvetica Neue"/>
                <a:cs typeface="Helvetica Neue"/>
                <a:sym typeface="Helvetica Neue"/>
              </a:rPr>
              <a:t>MatFormer</a:t>
            </a:r>
            <a:r>
              <a:rPr lang="en-US" dirty="0">
                <a:solidFill>
                  <a:schemeClr val="dk1"/>
                </a:solidFill>
                <a:latin typeface="Helvetica Neue"/>
                <a:ea typeface="Helvetica Neue"/>
                <a:cs typeface="Helvetica Neue"/>
                <a:sym typeface="Helvetica Neue"/>
              </a:rPr>
              <a:t>-L, </a:t>
            </a:r>
            <a:r>
              <a:rPr lang="en-US" dirty="0" err="1">
                <a:solidFill>
                  <a:schemeClr val="dk1"/>
                </a:solidFill>
                <a:latin typeface="Helvetica Neue"/>
                <a:ea typeface="Helvetica Neue"/>
                <a:cs typeface="Helvetica Neue"/>
                <a:sym typeface="Helvetica Neue"/>
              </a:rPr>
              <a:t>MatFormer</a:t>
            </a:r>
            <a:r>
              <a:rPr lang="en-US" dirty="0">
                <a:solidFill>
                  <a:schemeClr val="dk1"/>
                </a:solidFill>
                <a:latin typeface="Helvetica Neue"/>
                <a:ea typeface="Helvetica Neue"/>
                <a:cs typeface="Helvetica Neue"/>
                <a:sym typeface="Helvetica Neue"/>
              </a:rPr>
              <a:t>-M, </a:t>
            </a:r>
            <a:r>
              <a:rPr lang="en-US" dirty="0" err="1">
                <a:solidFill>
                  <a:schemeClr val="dk1"/>
                </a:solidFill>
                <a:latin typeface="Helvetica Neue"/>
                <a:ea typeface="Helvetica Neue"/>
                <a:cs typeface="Helvetica Neue"/>
                <a:sym typeface="Helvetica Neue"/>
              </a:rPr>
              <a:t>MatFormer</a:t>
            </a:r>
            <a:r>
              <a:rPr lang="en-US" dirty="0">
                <a:solidFill>
                  <a:schemeClr val="dk1"/>
                </a:solidFill>
                <a:latin typeface="Helvetica Neue"/>
                <a:ea typeface="Helvetica Neue"/>
                <a:cs typeface="Helvetica Neue"/>
                <a:sym typeface="Helvetica Neue"/>
              </a:rPr>
              <a:t>-S</a:t>
            </a:r>
          </a:p>
          <a:p>
            <a:pPr marL="914400" lvl="1" indent="-330200" algn="l" rtl="0">
              <a:lnSpc>
                <a:spcPct val="150000"/>
              </a:lnSpc>
              <a:spcBef>
                <a:spcPts val="0"/>
              </a:spcBef>
              <a:spcAft>
                <a:spcPts val="0"/>
              </a:spcAft>
              <a:buClr>
                <a:schemeClr val="dk1"/>
              </a:buClr>
              <a:buSzPts val="1600"/>
              <a:buFont typeface="Helvetica Neue"/>
              <a:buChar char="○"/>
            </a:pPr>
            <a:r>
              <a:rPr lang="en-US" sz="1600" dirty="0">
                <a:solidFill>
                  <a:schemeClr val="dk1"/>
                </a:solidFill>
                <a:latin typeface="Helvetica Neue"/>
                <a:ea typeface="Helvetica Neue"/>
                <a:cs typeface="Helvetica Neue"/>
                <a:sym typeface="Helvetica Neue"/>
              </a:rPr>
              <a:t>Independently Trained Models: Baseline-XL, Baseline-L, Baseline-M, Baseline-S</a:t>
            </a:r>
            <a:endParaRPr lang="en" b="1" i="1" dirty="0">
              <a:solidFill>
                <a:schemeClr val="dk1"/>
              </a:solidFill>
              <a:latin typeface="Helvetica Neue"/>
              <a:ea typeface="Helvetica Neue"/>
              <a:cs typeface="Helvetica Neue"/>
              <a:sym typeface="Helvetica Neue"/>
            </a:endParaRPr>
          </a:p>
          <a:p>
            <a:pPr marL="457200" lvl="0" indent="-342900" algn="l" rtl="0">
              <a:spcBef>
                <a:spcPts val="0"/>
              </a:spcBef>
              <a:spcAft>
                <a:spcPts val="0"/>
              </a:spcAft>
              <a:buClr>
                <a:schemeClr val="dk1"/>
              </a:buClr>
              <a:buSzPts val="1800"/>
              <a:buFont typeface="Helvetica Neue"/>
              <a:buChar char="●"/>
            </a:pPr>
            <a:endParaRPr lang="en" i="1" dirty="0">
              <a:solidFill>
                <a:schemeClr val="dk1"/>
              </a:solidFill>
              <a:latin typeface="Helvetica Neue"/>
              <a:ea typeface="Helvetica Neue"/>
              <a:cs typeface="Helvetica Neue"/>
              <a:sym typeface="Helvetica Neue"/>
            </a:endParaRPr>
          </a:p>
          <a:p>
            <a:pPr marL="457200" lvl="0" indent="-342900" algn="l" rtl="0">
              <a:spcBef>
                <a:spcPts val="0"/>
              </a:spcBef>
              <a:spcAft>
                <a:spcPts val="0"/>
              </a:spcAft>
              <a:buClr>
                <a:schemeClr val="dk1"/>
              </a:buClr>
              <a:buSzPts val="1800"/>
              <a:buFont typeface="Helvetica Neue"/>
              <a:buChar char="●"/>
            </a:pPr>
            <a:r>
              <a:rPr lang="en" i="1" dirty="0">
                <a:solidFill>
                  <a:schemeClr val="dk1"/>
                </a:solidFill>
                <a:latin typeface="Helvetica Neue"/>
                <a:ea typeface="Helvetica Neue"/>
                <a:cs typeface="Helvetica Neue"/>
                <a:sym typeface="Helvetica Neue"/>
              </a:rPr>
              <a:t>7 different “XL” model scales:</a:t>
            </a:r>
            <a:r>
              <a:rPr lang="en" dirty="0">
                <a:solidFill>
                  <a:schemeClr val="dk1"/>
                </a:solidFill>
                <a:latin typeface="Helvetica Neue"/>
                <a:ea typeface="Helvetica Neue"/>
                <a:cs typeface="Helvetica Neue"/>
                <a:sym typeface="Helvetica Neue"/>
              </a:rPr>
              <a:t> from 78M up to 2.6B parameters.</a:t>
            </a:r>
            <a:endParaRPr dirty="0">
              <a:solidFill>
                <a:schemeClr val="dk1"/>
              </a:solidFill>
              <a:latin typeface="Helvetica Neue"/>
              <a:ea typeface="Helvetica Neue"/>
              <a:cs typeface="Helvetica Neue"/>
              <a:sym typeface="Helvetica Neue"/>
            </a:endParaRPr>
          </a:p>
          <a:p>
            <a:pPr marL="914400" lvl="1" indent="-317500" algn="l" rtl="0">
              <a:spcBef>
                <a:spcPts val="0"/>
              </a:spcBef>
              <a:spcAft>
                <a:spcPts val="0"/>
              </a:spcAft>
              <a:buClr>
                <a:schemeClr val="dk1"/>
              </a:buClr>
              <a:buSzPts val="1400"/>
              <a:buFont typeface="Helvetica Neue"/>
              <a:buChar char="○"/>
            </a:pPr>
            <a:r>
              <a:rPr lang="en" sz="1600" dirty="0">
                <a:solidFill>
                  <a:schemeClr val="dk1"/>
                </a:solidFill>
                <a:latin typeface="Helvetica Neue"/>
                <a:ea typeface="Helvetica Neue"/>
                <a:cs typeface="Helvetica Neue"/>
                <a:sym typeface="Helvetica Neue"/>
              </a:rPr>
              <a:t>78M, 180M, 310M, 463M, 850M, 1.3B, 2.6B</a:t>
            </a:r>
            <a:br>
              <a:rPr lang="en" dirty="0">
                <a:solidFill>
                  <a:schemeClr val="dk1"/>
                </a:solidFill>
                <a:latin typeface="Helvetica Neue"/>
                <a:ea typeface="Helvetica Neue"/>
                <a:cs typeface="Helvetica Neue"/>
                <a:sym typeface="Helvetica Neue"/>
              </a:rPr>
            </a:br>
            <a:endParaRPr dirty="0">
              <a:solidFill>
                <a:schemeClr val="dk1"/>
              </a:solidFill>
              <a:latin typeface="Helvetica Neue"/>
              <a:ea typeface="Helvetica Neue"/>
              <a:cs typeface="Helvetica Neue"/>
              <a:sym typeface="Helvetica Neue"/>
            </a:endParaRPr>
          </a:p>
          <a:p>
            <a:pPr marL="457200" lvl="0" indent="-342900" algn="l" rtl="0">
              <a:spcBef>
                <a:spcPts val="0"/>
              </a:spcBef>
              <a:spcAft>
                <a:spcPts val="0"/>
              </a:spcAft>
              <a:buClr>
                <a:schemeClr val="dk1"/>
              </a:buClr>
              <a:buSzPts val="1800"/>
              <a:buFont typeface="Helvetica Neue"/>
              <a:buChar char="●"/>
            </a:pPr>
            <a:endParaRPr sz="1600" dirty="0">
              <a:solidFill>
                <a:schemeClr val="dk1"/>
              </a:solidFill>
              <a:latin typeface="Helvetica Neue"/>
              <a:ea typeface="Helvetica Neue"/>
              <a:cs typeface="Helvetica Neue"/>
              <a:sym typeface="Helvetica Neue"/>
            </a:endParaRPr>
          </a:p>
        </p:txBody>
      </p:sp>
      <p:sp>
        <p:nvSpPr>
          <p:cNvPr id="291" name="Google Shape;291;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err="1">
                <a:latin typeface="Google Sans Medium"/>
                <a:ea typeface="Google Sans Medium"/>
                <a:cs typeface="Google Sans Medium"/>
                <a:sym typeface="Google Sans Medium"/>
              </a:rPr>
              <a:t>MatLM</a:t>
            </a:r>
            <a:r>
              <a:rPr lang="en" dirty="0">
                <a:latin typeface="Google Sans Medium"/>
                <a:ea typeface="Google Sans Medium"/>
                <a:cs typeface="Google Sans Medium"/>
                <a:sym typeface="Google Sans Medium"/>
              </a:rPr>
              <a:t>: </a:t>
            </a:r>
            <a:r>
              <a:rPr lang="en" dirty="0" err="1">
                <a:latin typeface="Google Sans Medium"/>
                <a:ea typeface="Google Sans Medium"/>
                <a:cs typeface="Google Sans Medium"/>
                <a:sym typeface="Google Sans Medium"/>
              </a:rPr>
              <a:t>MatFormers</a:t>
            </a:r>
            <a:r>
              <a:rPr lang="en" dirty="0">
                <a:latin typeface="Google Sans Medium"/>
                <a:ea typeface="Google Sans Medium"/>
                <a:cs typeface="Google Sans Medium"/>
                <a:sym typeface="Google Sans Medium"/>
              </a:rPr>
              <a:t> for Language Modeling</a:t>
            </a:r>
            <a:endParaRPr dirty="0">
              <a:latin typeface="Google Sans Medium"/>
              <a:ea typeface="Google Sans Medium"/>
              <a:cs typeface="Google Sans Medium"/>
              <a:sym typeface="Google Sans Medium"/>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err="1">
                <a:latin typeface="Google Sans Medium"/>
                <a:ea typeface="Google Sans Medium"/>
                <a:cs typeface="Google Sans Medium"/>
                <a:sym typeface="Google Sans Medium"/>
              </a:rPr>
              <a:t>MatLM</a:t>
            </a:r>
            <a:r>
              <a:rPr lang="en" dirty="0">
                <a:latin typeface="Google Sans Medium"/>
                <a:ea typeface="Google Sans Medium"/>
                <a:cs typeface="Google Sans Medium"/>
                <a:sym typeface="Google Sans Medium"/>
              </a:rPr>
              <a:t>: Key Findings</a:t>
            </a:r>
            <a:endParaRPr dirty="0">
              <a:latin typeface="Google Sans Medium"/>
              <a:ea typeface="Google Sans Medium"/>
              <a:cs typeface="Google Sans Medium"/>
              <a:sym typeface="Google Sans Medium"/>
            </a:endParaRPr>
          </a:p>
        </p:txBody>
      </p:sp>
      <p:sp>
        <p:nvSpPr>
          <p:cNvPr id="297" name="Google Shape;297;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chemeClr val="dk1"/>
              </a:buClr>
              <a:buSzPts val="1800"/>
              <a:buFont typeface="Helvetica Neue"/>
              <a:buChar char="●"/>
            </a:pPr>
            <a:r>
              <a:rPr lang="en" dirty="0">
                <a:solidFill>
                  <a:schemeClr val="dk1"/>
                </a:solidFill>
                <a:latin typeface="Helvetica Neue"/>
                <a:ea typeface="Helvetica Neue"/>
                <a:cs typeface="Helvetica Neue"/>
                <a:sym typeface="Helvetica Neue"/>
              </a:rPr>
              <a:t>Little to </a:t>
            </a:r>
            <a:r>
              <a:rPr lang="en" b="1" dirty="0">
                <a:solidFill>
                  <a:schemeClr val="dk1"/>
                </a:solidFill>
                <a:latin typeface="Helvetica Neue"/>
                <a:ea typeface="Helvetica Neue"/>
                <a:cs typeface="Helvetica Neue"/>
                <a:sym typeface="Helvetica Neue"/>
              </a:rPr>
              <a:t>no loss in test </a:t>
            </a:r>
            <a:r>
              <a:rPr lang="en" b="1" dirty="0" err="1">
                <a:solidFill>
                  <a:schemeClr val="dk1"/>
                </a:solidFill>
                <a:latin typeface="Helvetica Neue"/>
                <a:ea typeface="Helvetica Neue"/>
                <a:cs typeface="Helvetica Neue"/>
                <a:sym typeface="Helvetica Neue"/>
              </a:rPr>
              <a:t>pplx</a:t>
            </a:r>
            <a:r>
              <a:rPr lang="en" dirty="0">
                <a:solidFill>
                  <a:schemeClr val="dk1"/>
                </a:solidFill>
                <a:latin typeface="Helvetica Neue"/>
                <a:ea typeface="Helvetica Neue"/>
                <a:cs typeface="Helvetica Neue"/>
                <a:sym typeface="Helvetica Neue"/>
              </a:rPr>
              <a:t> and </a:t>
            </a:r>
            <a:r>
              <a:rPr lang="en" b="1" dirty="0">
                <a:solidFill>
                  <a:schemeClr val="dk1"/>
                </a:solidFill>
                <a:latin typeface="Helvetica Neue"/>
                <a:ea typeface="Helvetica Neue"/>
                <a:cs typeface="Helvetica Neue"/>
                <a:sym typeface="Helvetica Neue"/>
              </a:rPr>
              <a:t>GPT3 1-shot downstream evals</a:t>
            </a:r>
            <a:r>
              <a:rPr lang="en" dirty="0">
                <a:solidFill>
                  <a:schemeClr val="dk1"/>
                </a:solidFill>
                <a:latin typeface="Helvetica Neue"/>
                <a:ea typeface="Helvetica Neue"/>
                <a:cs typeface="Helvetica Neue"/>
                <a:sym typeface="Helvetica Neue"/>
              </a:rPr>
              <a:t>.</a:t>
            </a:r>
            <a:endParaRPr dirty="0">
              <a:solidFill>
                <a:schemeClr val="dk1"/>
              </a:solidFill>
              <a:latin typeface="Helvetica Neue"/>
              <a:ea typeface="Helvetica Neue"/>
              <a:cs typeface="Helvetica Neue"/>
              <a:sym typeface="Helvetica Neue"/>
            </a:endParaRPr>
          </a:p>
          <a:p>
            <a:pPr marL="914400" lvl="1" indent="-330200" algn="l" rtl="0">
              <a:spcBef>
                <a:spcPts val="0"/>
              </a:spcBef>
              <a:spcAft>
                <a:spcPts val="0"/>
              </a:spcAft>
              <a:buClr>
                <a:schemeClr val="dk1"/>
              </a:buClr>
              <a:buSzPts val="1600"/>
              <a:buFont typeface="Helvetica Neue"/>
              <a:buChar char="○"/>
            </a:pPr>
            <a:r>
              <a:rPr lang="en" sz="1600" dirty="0">
                <a:solidFill>
                  <a:schemeClr val="dk1"/>
                </a:solidFill>
                <a:latin typeface="Helvetica Neue"/>
                <a:ea typeface="Helvetica Neue"/>
                <a:cs typeface="Helvetica Neue"/>
                <a:sym typeface="Helvetica Neue"/>
              </a:rPr>
              <a:t>For each granularity, i.e., accuracy(</a:t>
            </a:r>
            <a:r>
              <a:rPr lang="en" sz="1600" dirty="0" err="1">
                <a:solidFill>
                  <a:schemeClr val="dk1"/>
                </a:solidFill>
                <a:latin typeface="Helvetica Neue"/>
                <a:ea typeface="Helvetica Neue"/>
                <a:cs typeface="Helvetica Neue"/>
                <a:sym typeface="Helvetica Neue"/>
              </a:rPr>
              <a:t>MatFormer</a:t>
            </a:r>
            <a:r>
              <a:rPr lang="en" sz="1600" dirty="0">
                <a:solidFill>
                  <a:schemeClr val="dk1"/>
                </a:solidFill>
                <a:latin typeface="Helvetica Neue"/>
                <a:ea typeface="Helvetica Neue"/>
                <a:cs typeface="Helvetica Neue"/>
                <a:sym typeface="Helvetica Neue"/>
              </a:rPr>
              <a:t>-Z) ~ accuracy(Baseline-Z) </a:t>
            </a:r>
            <a:endParaRPr sz="1600" dirty="0">
              <a:solidFill>
                <a:schemeClr val="dk1"/>
              </a:solidFill>
              <a:latin typeface="Helvetica Neue"/>
              <a:ea typeface="Helvetica Neue"/>
              <a:cs typeface="Helvetica Neue"/>
              <a:sym typeface="Helvetica Neue"/>
            </a:endParaRPr>
          </a:p>
          <a:p>
            <a:pPr marL="914400" lvl="1" indent="-330200" algn="l" rtl="0">
              <a:spcBef>
                <a:spcPts val="0"/>
              </a:spcBef>
              <a:spcAft>
                <a:spcPts val="0"/>
              </a:spcAft>
              <a:buClr>
                <a:schemeClr val="dk1"/>
              </a:buClr>
              <a:buSzPts val="1600"/>
              <a:buFont typeface="Helvetica Neue"/>
              <a:buChar char="○"/>
            </a:pPr>
            <a:r>
              <a:rPr lang="en" sz="1600" dirty="0">
                <a:solidFill>
                  <a:schemeClr val="dk1"/>
                </a:solidFill>
                <a:latin typeface="Helvetica Neue"/>
                <a:ea typeface="Helvetica Neue"/>
                <a:cs typeface="Helvetica Neue"/>
                <a:sym typeface="Helvetica Neue"/>
              </a:rPr>
              <a:t>Z ∊ [XL, L, M, S]</a:t>
            </a:r>
            <a:br>
              <a:rPr lang="en" sz="1600" dirty="0">
                <a:solidFill>
                  <a:schemeClr val="dk1"/>
                </a:solidFill>
                <a:latin typeface="Helvetica Neue"/>
                <a:ea typeface="Helvetica Neue"/>
                <a:cs typeface="Helvetica Neue"/>
                <a:sym typeface="Helvetica Neue"/>
              </a:rPr>
            </a:br>
            <a:endParaRPr sz="1600" dirty="0">
              <a:solidFill>
                <a:schemeClr val="dk1"/>
              </a:solidFill>
              <a:latin typeface="Helvetica Neue"/>
              <a:ea typeface="Helvetica Neue"/>
              <a:cs typeface="Helvetica Neue"/>
              <a:sym typeface="Helvetica Neue"/>
            </a:endParaRPr>
          </a:p>
          <a:p>
            <a:pPr marL="457200" lvl="0" indent="-342900" algn="l" rtl="0">
              <a:spcBef>
                <a:spcPts val="0"/>
              </a:spcBef>
              <a:spcAft>
                <a:spcPts val="0"/>
              </a:spcAft>
              <a:buClr>
                <a:schemeClr val="dk1"/>
              </a:buClr>
              <a:buSzPts val="1800"/>
              <a:buFont typeface="Helvetica Neue"/>
              <a:buChar char="●"/>
            </a:pPr>
            <a:r>
              <a:rPr lang="en" dirty="0">
                <a:solidFill>
                  <a:schemeClr val="dk1"/>
                </a:solidFill>
                <a:latin typeface="Helvetica Neue"/>
                <a:ea typeface="Helvetica Neue"/>
                <a:cs typeface="Helvetica Neue"/>
                <a:sym typeface="Helvetica Neue"/>
              </a:rPr>
              <a:t>Able to read models for </a:t>
            </a:r>
            <a:r>
              <a:rPr lang="en" i="1" dirty="0">
                <a:solidFill>
                  <a:schemeClr val="dk1"/>
                </a:solidFill>
                <a:latin typeface="Helvetica Neue"/>
                <a:ea typeface="Helvetica Neue"/>
                <a:cs typeface="Helvetica Neue"/>
                <a:sym typeface="Helvetica Neue"/>
              </a:rPr>
              <a:t>free</a:t>
            </a:r>
            <a:r>
              <a:rPr lang="en" dirty="0">
                <a:solidFill>
                  <a:schemeClr val="dk1"/>
                </a:solidFill>
                <a:latin typeface="Helvetica Neue"/>
                <a:ea typeface="Helvetica Neue"/>
                <a:cs typeface="Helvetica Neue"/>
                <a:sym typeface="Helvetica Neue"/>
              </a:rPr>
              <a:t> using </a:t>
            </a:r>
            <a:r>
              <a:rPr lang="en" dirty="0" err="1">
                <a:solidFill>
                  <a:schemeClr val="dk1"/>
                </a:solidFill>
                <a:latin typeface="Helvetica Neue"/>
                <a:ea typeface="Helvetica Neue"/>
                <a:cs typeface="Helvetica Neue"/>
                <a:sym typeface="Helvetica Neue"/>
              </a:rPr>
              <a:t>Mix’n’Match</a:t>
            </a:r>
            <a:endParaRPr dirty="0">
              <a:solidFill>
                <a:schemeClr val="dk1"/>
              </a:solidFill>
              <a:latin typeface="Helvetica Neue"/>
              <a:ea typeface="Helvetica Neue"/>
              <a:cs typeface="Helvetica Neue"/>
              <a:sym typeface="Helvetica Neue"/>
            </a:endParaRPr>
          </a:p>
          <a:p>
            <a:pPr marL="914400" lvl="1" indent="-317500" algn="l" rtl="0">
              <a:spcBef>
                <a:spcPts val="0"/>
              </a:spcBef>
              <a:spcAft>
                <a:spcPts val="0"/>
              </a:spcAft>
              <a:buClr>
                <a:schemeClr val="dk1"/>
              </a:buClr>
              <a:buSzPts val="1400"/>
              <a:buFont typeface="Helvetica Neue"/>
              <a:buChar char="○"/>
            </a:pPr>
            <a:r>
              <a:rPr lang="en" sz="1600" dirty="0" err="1">
                <a:solidFill>
                  <a:schemeClr val="dk1"/>
                </a:solidFill>
                <a:latin typeface="Helvetica Neue"/>
                <a:ea typeface="Helvetica Neue"/>
                <a:cs typeface="Helvetica Neue"/>
                <a:sym typeface="Helvetica Neue"/>
              </a:rPr>
              <a:t>Mix’n’Match</a:t>
            </a:r>
            <a:r>
              <a:rPr lang="en" sz="1600" dirty="0">
                <a:solidFill>
                  <a:schemeClr val="dk1"/>
                </a:solidFill>
                <a:latin typeface="Helvetica Neue"/>
                <a:ea typeface="Helvetica Neue"/>
                <a:cs typeface="Helvetica Neue"/>
                <a:sym typeface="Helvetica Neue"/>
              </a:rPr>
              <a:t> interpolates well between the 4 granularities</a:t>
            </a:r>
            <a:br>
              <a:rPr lang="en" dirty="0">
                <a:solidFill>
                  <a:schemeClr val="dk1"/>
                </a:solidFill>
                <a:latin typeface="Helvetica Neue"/>
                <a:ea typeface="Helvetica Neue"/>
                <a:cs typeface="Helvetica Neue"/>
                <a:sym typeface="Helvetica Neue"/>
              </a:rPr>
            </a:br>
            <a:endParaRPr dirty="0">
              <a:solidFill>
                <a:schemeClr val="dk1"/>
              </a:solidFill>
              <a:latin typeface="Helvetica Neue"/>
              <a:ea typeface="Helvetica Neue"/>
              <a:cs typeface="Helvetica Neue"/>
              <a:sym typeface="Helvetica Neue"/>
            </a:endParaRPr>
          </a:p>
          <a:p>
            <a:pPr marL="457200" lvl="0" indent="-342900" algn="l" rtl="0">
              <a:spcBef>
                <a:spcPts val="0"/>
              </a:spcBef>
              <a:spcAft>
                <a:spcPts val="0"/>
              </a:spcAft>
              <a:buClr>
                <a:schemeClr val="dk1"/>
              </a:buClr>
              <a:buSzPts val="1800"/>
              <a:buFont typeface="Helvetica Neue"/>
              <a:buChar char="●"/>
            </a:pPr>
            <a:r>
              <a:rPr lang="en" dirty="0">
                <a:solidFill>
                  <a:schemeClr val="dk1"/>
                </a:solidFill>
                <a:latin typeface="Helvetica Neue"/>
                <a:ea typeface="Helvetica Neue"/>
                <a:cs typeface="Helvetica Neue"/>
                <a:sym typeface="Helvetica Neue"/>
              </a:rPr>
              <a:t>Side effects: consistency with </a:t>
            </a:r>
            <a:r>
              <a:rPr lang="en-IN" dirty="0">
                <a:solidFill>
                  <a:schemeClr val="dk1"/>
                </a:solidFill>
                <a:latin typeface="Helvetica Neue"/>
                <a:ea typeface="Helvetica Neue"/>
                <a:cs typeface="Helvetica Neue"/>
                <a:sym typeface="Helvetica Neue"/>
              </a:rPr>
              <a:t>la</a:t>
            </a:r>
            <a:r>
              <a:rPr lang="en" dirty="0" err="1">
                <a:solidFill>
                  <a:schemeClr val="dk1"/>
                </a:solidFill>
                <a:latin typeface="Helvetica Neue"/>
                <a:ea typeface="Helvetica Neue"/>
                <a:cs typeface="Helvetica Neue"/>
                <a:sym typeface="Helvetica Neue"/>
              </a:rPr>
              <a:t>rge</a:t>
            </a:r>
            <a:r>
              <a:rPr lang="en" dirty="0">
                <a:solidFill>
                  <a:schemeClr val="dk1"/>
                </a:solidFill>
                <a:latin typeface="Helvetica Neue"/>
                <a:ea typeface="Helvetica Neue"/>
                <a:cs typeface="Helvetica Neue"/>
                <a:sym typeface="Helvetica Neue"/>
              </a:rPr>
              <a:t> model, gains over Speculative Decoding</a:t>
            </a:r>
            <a:endParaRPr dirty="0">
              <a:solidFill>
                <a:schemeClr val="dk1"/>
              </a:solidFill>
              <a:latin typeface="Helvetica Neue"/>
              <a:ea typeface="Helvetica Neue"/>
              <a:cs typeface="Helvetica Neue"/>
              <a:sym typeface="Helvetica Neue"/>
            </a:endParaRPr>
          </a:p>
          <a:p>
            <a:pPr marL="0" lvl="0" indent="0" algn="l" rtl="0">
              <a:spcBef>
                <a:spcPts val="1200"/>
              </a:spcBef>
              <a:spcAft>
                <a:spcPts val="1200"/>
              </a:spcAft>
              <a:buNone/>
            </a:pP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Google Sans Medium"/>
                <a:ea typeface="Google Sans Medium"/>
                <a:cs typeface="Google Sans Medium"/>
                <a:sym typeface="Google Sans Medium"/>
              </a:rPr>
              <a:t>Language Modeling with 2.6B model: Mix’n’Match</a:t>
            </a:r>
            <a:endParaRPr>
              <a:latin typeface="Google Sans Medium"/>
              <a:ea typeface="Google Sans Medium"/>
              <a:cs typeface="Google Sans Medium"/>
              <a:sym typeface="Google Sans Medium"/>
            </a:endParaRPr>
          </a:p>
        </p:txBody>
      </p:sp>
      <p:sp>
        <p:nvSpPr>
          <p:cNvPr id="303" name="Google Shape;303;p23"/>
          <p:cNvSpPr txBox="1">
            <a:spLocks noGrp="1"/>
          </p:cNvSpPr>
          <p:nvPr>
            <p:ph type="body" idx="1"/>
          </p:nvPr>
        </p:nvSpPr>
        <p:spPr>
          <a:xfrm>
            <a:off x="3710700" y="5566525"/>
            <a:ext cx="5141400" cy="931500"/>
          </a:xfrm>
          <a:prstGeom prst="rect">
            <a:avLst/>
          </a:prstGeom>
        </p:spPr>
        <p:txBody>
          <a:bodyPr spcFirstLastPara="1" wrap="square" lIns="91425" tIns="91425" rIns="91425" bIns="91425" anchor="t" anchorCtr="0">
            <a:normAutofit/>
          </a:bodyPr>
          <a:lstStyle/>
          <a:p>
            <a:pPr marL="0" lvl="0" indent="0" algn="ctr" rtl="0">
              <a:lnSpc>
                <a:spcPct val="100000"/>
              </a:lnSpc>
              <a:spcBef>
                <a:spcPts val="0"/>
              </a:spcBef>
              <a:spcAft>
                <a:spcPts val="0"/>
              </a:spcAft>
              <a:buNone/>
            </a:pPr>
            <a:endParaRPr/>
          </a:p>
        </p:txBody>
      </p:sp>
      <p:sp>
        <p:nvSpPr>
          <p:cNvPr id="304" name="Google Shape;304;p23"/>
          <p:cNvSpPr txBox="1"/>
          <p:nvPr/>
        </p:nvSpPr>
        <p:spPr>
          <a:xfrm>
            <a:off x="3627725" y="1158425"/>
            <a:ext cx="4716600" cy="430857"/>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dirty="0">
                <a:latin typeface="Helvetica Neue"/>
                <a:ea typeface="Helvetica Neue"/>
                <a:cs typeface="Helvetica Neue"/>
                <a:sym typeface="Helvetica Neue"/>
              </a:rPr>
              <a:t>Trained for: 160B tokens</a:t>
            </a:r>
            <a:endParaRPr sz="1600" dirty="0">
              <a:latin typeface="Helvetica Neue"/>
              <a:ea typeface="Helvetica Neue"/>
              <a:cs typeface="Helvetica Neue"/>
              <a:sym typeface="Helvetica Neue"/>
            </a:endParaRPr>
          </a:p>
        </p:txBody>
      </p:sp>
      <p:sp>
        <p:nvSpPr>
          <p:cNvPr id="305" name="Google Shape;305;p23"/>
          <p:cNvSpPr txBox="1"/>
          <p:nvPr/>
        </p:nvSpPr>
        <p:spPr>
          <a:xfrm>
            <a:off x="3609090" y="1405507"/>
            <a:ext cx="5725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Helvetica Neue"/>
                <a:ea typeface="Helvetica Neue"/>
                <a:cs typeface="Helvetica Neue"/>
                <a:sym typeface="Helvetica Neue"/>
              </a:rPr>
              <a:t>Decoder-only model w/ same hparameters for baseline &amp; MatFormer</a:t>
            </a:r>
            <a:endParaRPr>
              <a:latin typeface="Helvetica Neue"/>
              <a:ea typeface="Helvetica Neue"/>
              <a:cs typeface="Helvetica Neue"/>
              <a:sym typeface="Helvetica Neue"/>
            </a:endParaRPr>
          </a:p>
        </p:txBody>
      </p:sp>
      <p:pic>
        <p:nvPicPr>
          <p:cNvPr id="306" name="Google Shape;306;p23"/>
          <p:cNvPicPr preferRelativeResize="0"/>
          <p:nvPr/>
        </p:nvPicPr>
        <p:blipFill>
          <a:blip r:embed="rId3">
            <a:alphaModFix/>
          </a:blip>
          <a:stretch>
            <a:fillRect/>
          </a:stretch>
        </p:blipFill>
        <p:spPr>
          <a:xfrm>
            <a:off x="0" y="1793700"/>
            <a:ext cx="3527150" cy="2534400"/>
          </a:xfrm>
          <a:prstGeom prst="rect">
            <a:avLst/>
          </a:prstGeom>
          <a:noFill/>
          <a:ln>
            <a:noFill/>
          </a:ln>
        </p:spPr>
      </p:pic>
      <p:sp>
        <p:nvSpPr>
          <p:cNvPr id="307" name="Google Shape;307;p23"/>
          <p:cNvSpPr/>
          <p:nvPr/>
        </p:nvSpPr>
        <p:spPr>
          <a:xfrm>
            <a:off x="3222826" y="3301566"/>
            <a:ext cx="50700" cy="298500"/>
          </a:xfrm>
          <a:prstGeom prst="upDownArrow">
            <a:avLst>
              <a:gd name="adj1" fmla="val 50000"/>
              <a:gd name="adj2" fmla="val 50000"/>
            </a:avLst>
          </a:prstGeom>
          <a:solidFill>
            <a:srgbClr val="9900FF"/>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08" name="Google Shape;308;p23"/>
          <p:cNvSpPr txBox="1"/>
          <p:nvPr/>
        </p:nvSpPr>
        <p:spPr>
          <a:xfrm>
            <a:off x="2225310" y="3497400"/>
            <a:ext cx="552115" cy="102666"/>
          </a:xfrm>
          <a:prstGeom prst="rect">
            <a:avLst/>
          </a:prstGeom>
          <a:noFill/>
          <a:ln w="9525" cap="flat" cmpd="sng">
            <a:solidFill>
              <a:srgbClr val="99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dirty="0">
                <a:solidFill>
                  <a:srgbClr val="9900FF"/>
                </a:solidFill>
                <a:latin typeface="Cambria Math"/>
                <a:ea typeface="Cambria Math"/>
                <a:cs typeface="Cambria Math"/>
                <a:sym typeface="Cambria Math"/>
              </a:rPr>
              <a:t>~0.04</a:t>
            </a:r>
            <a:endParaRPr sz="800" b="1" dirty="0">
              <a:solidFill>
                <a:srgbClr val="9900FF"/>
              </a:solidFill>
              <a:latin typeface="Cambria Math"/>
              <a:ea typeface="Cambria Math"/>
              <a:cs typeface="Cambria Math"/>
              <a:sym typeface="Cambria Math"/>
            </a:endParaRPr>
          </a:p>
        </p:txBody>
      </p:sp>
      <p:cxnSp>
        <p:nvCxnSpPr>
          <p:cNvPr id="309" name="Google Shape;309;p23"/>
          <p:cNvCxnSpPr>
            <a:cxnSpLocks/>
            <a:stCxn id="307" idx="2"/>
            <a:endCxn id="308" idx="3"/>
          </p:cNvCxnSpPr>
          <p:nvPr/>
        </p:nvCxnSpPr>
        <p:spPr>
          <a:xfrm flipH="1">
            <a:off x="2777425" y="3450816"/>
            <a:ext cx="458076" cy="97917"/>
          </a:xfrm>
          <a:prstGeom prst="straightConnector1">
            <a:avLst/>
          </a:prstGeom>
          <a:noFill/>
          <a:ln w="9525" cap="flat" cmpd="sng">
            <a:solidFill>
              <a:schemeClr val="dk2"/>
            </a:solidFill>
            <a:prstDash val="solid"/>
            <a:round/>
            <a:headEnd type="none" w="med" len="med"/>
            <a:tailEnd type="stealth" w="med" len="med"/>
          </a:ln>
        </p:spPr>
      </p:cxnSp>
      <p:sp>
        <p:nvSpPr>
          <p:cNvPr id="310" name="Google Shape;310;p23"/>
          <p:cNvSpPr txBox="1"/>
          <p:nvPr/>
        </p:nvSpPr>
        <p:spPr>
          <a:xfrm>
            <a:off x="3527150" y="2052789"/>
            <a:ext cx="5631000" cy="22164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SzPts val="1600"/>
              <a:buFont typeface="Helvetica Neue"/>
              <a:buChar char="●"/>
            </a:pPr>
            <a:r>
              <a:rPr lang="en" sz="1600" dirty="0">
                <a:latin typeface="Helvetica Neue"/>
                <a:ea typeface="Helvetica Neue"/>
                <a:cs typeface="Helvetica Neue"/>
                <a:sym typeface="Helvetica Neue"/>
              </a:rPr>
              <a:t>XL model size: 2.6B</a:t>
            </a:r>
            <a:endParaRPr sz="1600" dirty="0">
              <a:latin typeface="Helvetica Neue"/>
              <a:ea typeface="Helvetica Neue"/>
              <a:cs typeface="Helvetica Neue"/>
              <a:sym typeface="Helvetica Neue"/>
            </a:endParaRPr>
          </a:p>
          <a:p>
            <a:pPr marL="914400" lvl="1" indent="-317500" algn="l" rtl="0">
              <a:spcBef>
                <a:spcPts val="0"/>
              </a:spcBef>
              <a:spcAft>
                <a:spcPts val="0"/>
              </a:spcAft>
              <a:buSzPts val="1400"/>
              <a:buFont typeface="Helvetica Neue"/>
              <a:buChar char="○"/>
            </a:pPr>
            <a:r>
              <a:rPr lang="en" dirty="0">
                <a:latin typeface="Helvetica Neue"/>
                <a:ea typeface="Helvetica Neue"/>
                <a:cs typeface="Helvetica Neue"/>
                <a:sym typeface="Helvetica Neue"/>
              </a:rPr>
              <a:t>We read-off L, M, S models for </a:t>
            </a:r>
            <a:r>
              <a:rPr lang="en" dirty="0" err="1">
                <a:latin typeface="Helvetica Neue"/>
                <a:ea typeface="Helvetica Neue"/>
                <a:cs typeface="Helvetica Neue"/>
                <a:sym typeface="Helvetica Neue"/>
              </a:rPr>
              <a:t>matformer</a:t>
            </a:r>
            <a:endParaRPr dirty="0">
              <a:latin typeface="Helvetica Neue"/>
              <a:ea typeface="Helvetica Neue"/>
              <a:cs typeface="Helvetica Neue"/>
              <a:sym typeface="Helvetica Neue"/>
            </a:endParaRPr>
          </a:p>
          <a:p>
            <a:pPr marL="914400" lvl="1" indent="-317500" algn="l" rtl="0">
              <a:spcBef>
                <a:spcPts val="0"/>
              </a:spcBef>
              <a:spcAft>
                <a:spcPts val="0"/>
              </a:spcAft>
              <a:buSzPts val="1400"/>
              <a:buFont typeface="Helvetica Neue"/>
              <a:buChar char="○"/>
            </a:pPr>
            <a:r>
              <a:rPr lang="en" dirty="0">
                <a:latin typeface="Helvetica Neue"/>
                <a:ea typeface="Helvetica Neue"/>
                <a:cs typeface="Helvetica Neue"/>
                <a:sym typeface="Helvetica Neue"/>
              </a:rPr>
              <a:t>Baselines trained from scratch for all granularities</a:t>
            </a:r>
            <a:br>
              <a:rPr lang="en" dirty="0">
                <a:latin typeface="Helvetica Neue"/>
                <a:ea typeface="Helvetica Neue"/>
                <a:cs typeface="Helvetica Neue"/>
                <a:sym typeface="Helvetica Neue"/>
              </a:rPr>
            </a:br>
            <a:endParaRPr dirty="0">
              <a:latin typeface="Helvetica Neue"/>
              <a:ea typeface="Helvetica Neue"/>
              <a:cs typeface="Helvetica Neue"/>
              <a:sym typeface="Helvetica Neue"/>
            </a:endParaRPr>
          </a:p>
          <a:p>
            <a:pPr marL="457200" lvl="0" indent="-330200" algn="l" rtl="0">
              <a:spcBef>
                <a:spcPts val="0"/>
              </a:spcBef>
              <a:spcAft>
                <a:spcPts val="0"/>
              </a:spcAft>
              <a:buSzPts val="1600"/>
              <a:buFont typeface="Helvetica Neue"/>
              <a:buChar char="●"/>
            </a:pPr>
            <a:r>
              <a:rPr lang="en" sz="1600" dirty="0">
                <a:latin typeface="Helvetica Neue"/>
                <a:ea typeface="Helvetica Neue"/>
                <a:cs typeface="Helvetica Neue"/>
                <a:sym typeface="Helvetica Neue"/>
              </a:rPr>
              <a:t>Log </a:t>
            </a:r>
            <a:r>
              <a:rPr lang="en" sz="1600" dirty="0" err="1">
                <a:latin typeface="Helvetica Neue"/>
                <a:ea typeface="Helvetica Neue"/>
                <a:cs typeface="Helvetica Neue"/>
                <a:sym typeface="Helvetica Neue"/>
              </a:rPr>
              <a:t>pplx</a:t>
            </a:r>
            <a:r>
              <a:rPr lang="en" sz="1600" dirty="0">
                <a:latin typeface="Helvetica Neue"/>
                <a:ea typeface="Helvetica Neue"/>
                <a:cs typeface="Helvetica Neue"/>
                <a:sym typeface="Helvetica Neue"/>
              </a:rPr>
              <a:t> within 0.04 of the baseline for 2.6B model!</a:t>
            </a:r>
            <a:endParaRPr sz="1600" dirty="0">
              <a:latin typeface="Helvetica Neue"/>
              <a:ea typeface="Helvetica Neue"/>
              <a:cs typeface="Helvetica Neue"/>
              <a:sym typeface="Helvetica Neue"/>
            </a:endParaRPr>
          </a:p>
          <a:p>
            <a:pPr marL="914400" lvl="1" indent="-317500" algn="l" rtl="0">
              <a:spcBef>
                <a:spcPts val="0"/>
              </a:spcBef>
              <a:spcAft>
                <a:spcPts val="0"/>
              </a:spcAft>
              <a:buSzPts val="1400"/>
              <a:buFont typeface="Helvetica Neue"/>
              <a:buChar char="○"/>
            </a:pPr>
            <a:r>
              <a:rPr lang="en" dirty="0">
                <a:latin typeface="Helvetica Neue"/>
                <a:ea typeface="Helvetica Neue"/>
                <a:cs typeface="Helvetica Neue"/>
                <a:sym typeface="Helvetica Neue"/>
              </a:rPr>
              <a:t>Downstream evals almost match (see next slide)</a:t>
            </a:r>
            <a:br>
              <a:rPr lang="en" dirty="0">
                <a:latin typeface="Helvetica Neue"/>
                <a:ea typeface="Helvetica Neue"/>
                <a:cs typeface="Helvetica Neue"/>
                <a:sym typeface="Helvetica Neue"/>
              </a:rPr>
            </a:br>
            <a:endParaRPr dirty="0">
              <a:latin typeface="Helvetica Neue"/>
              <a:ea typeface="Helvetica Neue"/>
              <a:cs typeface="Helvetica Neue"/>
              <a:sym typeface="Helvetica Neue"/>
            </a:endParaRPr>
          </a:p>
          <a:p>
            <a:pPr marL="457200" lvl="0" indent="-317500" algn="l" rtl="0">
              <a:spcBef>
                <a:spcPts val="0"/>
              </a:spcBef>
              <a:spcAft>
                <a:spcPts val="0"/>
              </a:spcAft>
              <a:buSzPts val="1400"/>
              <a:buFont typeface="Helvetica Neue"/>
              <a:buChar char="●"/>
            </a:pPr>
            <a:r>
              <a:rPr lang="en" sz="1600" dirty="0">
                <a:solidFill>
                  <a:schemeClr val="dk1"/>
                </a:solidFill>
                <a:latin typeface="Helvetica Neue"/>
                <a:ea typeface="Helvetica Neue"/>
                <a:cs typeface="Helvetica Neue"/>
                <a:sym typeface="Helvetica Neue"/>
              </a:rPr>
              <a:t>All the </a:t>
            </a:r>
            <a:r>
              <a:rPr lang="en" sz="1600" dirty="0">
                <a:solidFill>
                  <a:schemeClr val="accent1"/>
                </a:solidFill>
                <a:latin typeface="Helvetica Neue"/>
                <a:ea typeface="Helvetica Neue"/>
                <a:cs typeface="Helvetica Neue"/>
                <a:sym typeface="Helvetica Neue"/>
              </a:rPr>
              <a:t>★ </a:t>
            </a:r>
            <a:r>
              <a:rPr lang="en" sz="1600" dirty="0">
                <a:solidFill>
                  <a:schemeClr val="dk1"/>
                </a:solidFill>
                <a:latin typeface="Helvetica Neue"/>
                <a:ea typeface="Helvetica Neue"/>
                <a:cs typeface="Helvetica Neue"/>
                <a:sym typeface="Helvetica Neue"/>
              </a:rPr>
              <a:t>are for “free” – </a:t>
            </a:r>
            <a:r>
              <a:rPr lang="en" sz="1600" i="1" dirty="0">
                <a:solidFill>
                  <a:schemeClr val="dk1"/>
                </a:solidFill>
                <a:latin typeface="Helvetica Neue"/>
                <a:ea typeface="Helvetica Neue"/>
                <a:cs typeface="Helvetica Neue"/>
                <a:sym typeface="Helvetica Neue"/>
              </a:rPr>
              <a:t>they were never trained for</a:t>
            </a:r>
            <a:endParaRPr sz="1600" i="1" dirty="0">
              <a:solidFill>
                <a:schemeClr val="dk1"/>
              </a:solidFill>
              <a:latin typeface="Helvetica Neue"/>
              <a:ea typeface="Helvetica Neue"/>
              <a:cs typeface="Helvetica Neue"/>
              <a:sym typeface="Helvetica Neue"/>
            </a:endParaRPr>
          </a:p>
          <a:p>
            <a:pPr marL="914400" lvl="1" indent="-317500" algn="l" rtl="0">
              <a:spcBef>
                <a:spcPts val="0"/>
              </a:spcBef>
              <a:spcAft>
                <a:spcPts val="0"/>
              </a:spcAft>
              <a:buClr>
                <a:schemeClr val="dk1"/>
              </a:buClr>
              <a:buSzPts val="1400"/>
              <a:buFont typeface="Helvetica Neue"/>
              <a:buChar char="○"/>
            </a:pPr>
            <a:r>
              <a:rPr lang="en" dirty="0">
                <a:solidFill>
                  <a:schemeClr val="dk1"/>
                </a:solidFill>
                <a:latin typeface="Helvetica Neue"/>
                <a:ea typeface="Helvetica Neue"/>
                <a:cs typeface="Helvetica Neue"/>
                <a:sym typeface="Helvetica Neue"/>
              </a:rPr>
              <a:t>We just read them from </a:t>
            </a:r>
            <a:r>
              <a:rPr lang="en" dirty="0" err="1">
                <a:solidFill>
                  <a:schemeClr val="dk1"/>
                </a:solidFill>
                <a:latin typeface="Helvetica Neue"/>
                <a:ea typeface="Helvetica Neue"/>
                <a:cs typeface="Helvetica Neue"/>
                <a:sym typeface="Helvetica Neue"/>
              </a:rPr>
              <a:t>Matformer</a:t>
            </a:r>
            <a:r>
              <a:rPr lang="en" dirty="0">
                <a:solidFill>
                  <a:schemeClr val="dk1"/>
                </a:solidFill>
                <a:latin typeface="Helvetica Neue"/>
                <a:ea typeface="Helvetica Neue"/>
                <a:cs typeface="Helvetica Neue"/>
                <a:sym typeface="Helvetica Neue"/>
              </a:rPr>
              <a:t>-XL</a:t>
            </a:r>
            <a:endParaRPr dirty="0">
              <a:solidFill>
                <a:schemeClr val="dk1"/>
              </a:solidFill>
              <a:latin typeface="Helvetica Neue"/>
              <a:ea typeface="Helvetica Neue"/>
              <a:cs typeface="Helvetica Neue"/>
              <a:sym typeface="Helvetica Neue"/>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Google Sans Medium"/>
                <a:ea typeface="Google Sans Medium"/>
                <a:cs typeface="Google Sans Medium"/>
                <a:sym typeface="Google Sans Medium"/>
              </a:rPr>
              <a:t>Language Modeling with 2.6B model: Mix’n’Match</a:t>
            </a:r>
            <a:endParaRPr>
              <a:latin typeface="Google Sans Medium"/>
              <a:ea typeface="Google Sans Medium"/>
              <a:cs typeface="Google Sans Medium"/>
              <a:sym typeface="Google Sans Medium"/>
            </a:endParaRPr>
          </a:p>
        </p:txBody>
      </p:sp>
      <p:sp>
        <p:nvSpPr>
          <p:cNvPr id="316" name="Google Shape;316;p24"/>
          <p:cNvSpPr txBox="1"/>
          <p:nvPr/>
        </p:nvSpPr>
        <p:spPr>
          <a:xfrm>
            <a:off x="3912000" y="1187975"/>
            <a:ext cx="1608900" cy="194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Helvetica Neue"/>
                <a:ea typeface="Helvetica Neue"/>
                <a:cs typeface="Helvetica Neue"/>
                <a:sym typeface="Helvetica Neue"/>
              </a:rPr>
              <a:t>1-shot GPT-evals</a:t>
            </a:r>
            <a:endParaRPr>
              <a:latin typeface="Helvetica Neue"/>
              <a:ea typeface="Helvetica Neue"/>
              <a:cs typeface="Helvetica Neue"/>
              <a:sym typeface="Helvetica Neue"/>
            </a:endParaRPr>
          </a:p>
        </p:txBody>
      </p:sp>
      <p:pic>
        <p:nvPicPr>
          <p:cNvPr id="317" name="Google Shape;317;p24"/>
          <p:cNvPicPr preferRelativeResize="0"/>
          <p:nvPr/>
        </p:nvPicPr>
        <p:blipFill>
          <a:blip r:embed="rId3">
            <a:alphaModFix/>
          </a:blip>
          <a:stretch>
            <a:fillRect/>
          </a:stretch>
        </p:blipFill>
        <p:spPr>
          <a:xfrm>
            <a:off x="4844509" y="1470425"/>
            <a:ext cx="3030999" cy="2261061"/>
          </a:xfrm>
          <a:prstGeom prst="rect">
            <a:avLst/>
          </a:prstGeom>
          <a:noFill/>
          <a:ln>
            <a:noFill/>
          </a:ln>
        </p:spPr>
      </p:pic>
      <p:pic>
        <p:nvPicPr>
          <p:cNvPr id="318" name="Google Shape;318;p24"/>
          <p:cNvPicPr preferRelativeResize="0"/>
          <p:nvPr/>
        </p:nvPicPr>
        <p:blipFill>
          <a:blip r:embed="rId4">
            <a:alphaModFix/>
          </a:blip>
          <a:stretch>
            <a:fillRect/>
          </a:stretch>
        </p:blipFill>
        <p:spPr>
          <a:xfrm>
            <a:off x="1098290" y="1458875"/>
            <a:ext cx="3030999" cy="2261041"/>
          </a:xfrm>
          <a:prstGeom prst="rect">
            <a:avLst/>
          </a:prstGeom>
          <a:noFill/>
          <a:ln>
            <a:noFill/>
          </a:ln>
        </p:spPr>
      </p:pic>
      <p:sp>
        <p:nvSpPr>
          <p:cNvPr id="319" name="Google Shape;319;p24"/>
          <p:cNvSpPr txBox="1"/>
          <p:nvPr/>
        </p:nvSpPr>
        <p:spPr>
          <a:xfrm>
            <a:off x="69650" y="3889950"/>
            <a:ext cx="9144000" cy="13545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SzPts val="1600"/>
              <a:buFont typeface="Helvetica Neue"/>
              <a:buChar char="●"/>
            </a:pPr>
            <a:r>
              <a:rPr lang="en" sz="1600">
                <a:latin typeface="Helvetica Neue"/>
                <a:ea typeface="Helvetica Neue"/>
                <a:cs typeface="Helvetica Neue"/>
                <a:sym typeface="Helvetica Neue"/>
              </a:rPr>
              <a:t>Almost matching accuracy for MatFormer–[XL, L, M, S] models against Baselines</a:t>
            </a:r>
            <a:endParaRPr sz="1600">
              <a:latin typeface="Helvetica Neue"/>
              <a:ea typeface="Helvetica Neue"/>
              <a:cs typeface="Helvetica Neue"/>
              <a:sym typeface="Helvetica Neue"/>
            </a:endParaRPr>
          </a:p>
          <a:p>
            <a:pPr marL="457200" lvl="0" indent="-330200" algn="l" rtl="0">
              <a:spcBef>
                <a:spcPts val="0"/>
              </a:spcBef>
              <a:spcAft>
                <a:spcPts val="0"/>
              </a:spcAft>
              <a:buSzPts val="1600"/>
              <a:buChar char="●"/>
            </a:pPr>
            <a:r>
              <a:rPr lang="en" sz="1600">
                <a:latin typeface="Helvetica Neue"/>
                <a:ea typeface="Helvetica Neue"/>
                <a:cs typeface="Helvetica Neue"/>
                <a:sym typeface="Helvetica Neue"/>
              </a:rPr>
              <a:t>We get </a:t>
            </a:r>
            <a:r>
              <a:rPr lang="en" sz="1600">
                <a:solidFill>
                  <a:schemeClr val="dk1"/>
                </a:solidFill>
                <a:latin typeface="Helvetica Neue"/>
                <a:ea typeface="Helvetica Neue"/>
                <a:cs typeface="Helvetica Neue"/>
                <a:sym typeface="Helvetica Neue"/>
              </a:rPr>
              <a:t>all the intermediate models denotes by </a:t>
            </a:r>
            <a:r>
              <a:rPr lang="en" sz="1600">
                <a:solidFill>
                  <a:schemeClr val="accent1"/>
                </a:solidFill>
                <a:latin typeface="Helvetica Neue"/>
                <a:ea typeface="Helvetica Neue"/>
                <a:cs typeface="Helvetica Neue"/>
                <a:sym typeface="Helvetica Neue"/>
              </a:rPr>
              <a:t>★ </a:t>
            </a:r>
            <a:r>
              <a:rPr lang="en" sz="1600">
                <a:solidFill>
                  <a:schemeClr val="dk1"/>
                </a:solidFill>
                <a:latin typeface="Helvetica Neue"/>
                <a:ea typeface="Helvetica Neue"/>
                <a:cs typeface="Helvetica Neue"/>
                <a:sym typeface="Helvetica Neue"/>
              </a:rPr>
              <a:t>for “free”</a:t>
            </a:r>
            <a:endParaRPr sz="1600">
              <a:latin typeface="Helvetica Neue"/>
              <a:ea typeface="Helvetica Neue"/>
              <a:cs typeface="Helvetica Neue"/>
              <a:sym typeface="Helvetica Neue"/>
            </a:endParaRPr>
          </a:p>
          <a:p>
            <a:pPr marL="914400" lvl="1" indent="-317500" algn="l" rtl="0">
              <a:spcBef>
                <a:spcPts val="0"/>
              </a:spcBef>
              <a:spcAft>
                <a:spcPts val="0"/>
              </a:spcAft>
              <a:buSzPts val="1400"/>
              <a:buFont typeface="Helvetica Neue"/>
              <a:buChar char="○"/>
            </a:pPr>
            <a:r>
              <a:rPr lang="en">
                <a:latin typeface="Helvetica Neue"/>
                <a:ea typeface="Helvetica Neue"/>
                <a:cs typeface="Helvetica Neue"/>
                <a:sym typeface="Helvetica Neue"/>
              </a:rPr>
              <a:t>No extra training!</a:t>
            </a:r>
            <a:endParaRPr>
              <a:latin typeface="Helvetica Neue"/>
              <a:ea typeface="Helvetica Neue"/>
              <a:cs typeface="Helvetica Neue"/>
              <a:sym typeface="Helvetica Neue"/>
            </a:endParaRPr>
          </a:p>
          <a:p>
            <a:pPr marL="914400" lvl="1" indent="-317500" algn="l" rtl="0">
              <a:spcBef>
                <a:spcPts val="0"/>
              </a:spcBef>
              <a:spcAft>
                <a:spcPts val="0"/>
              </a:spcAft>
              <a:buSzPts val="1400"/>
              <a:buChar char="○"/>
            </a:pPr>
            <a:r>
              <a:rPr lang="en">
                <a:latin typeface="Helvetica Neue"/>
                <a:ea typeface="Helvetica Neue"/>
                <a:cs typeface="Helvetica Neue"/>
                <a:sym typeface="Helvetica Neue"/>
              </a:rPr>
              <a:t>For GPT-3 Rank: </a:t>
            </a:r>
            <a:r>
              <a:rPr lang="en" sz="1600">
                <a:solidFill>
                  <a:schemeClr val="accent1"/>
                </a:solidFill>
                <a:latin typeface="Helvetica Neue"/>
                <a:ea typeface="Helvetica Neue"/>
                <a:cs typeface="Helvetica Neue"/>
                <a:sym typeface="Helvetica Neue"/>
              </a:rPr>
              <a:t>★ </a:t>
            </a:r>
            <a:r>
              <a:rPr lang="en">
                <a:solidFill>
                  <a:schemeClr val="dk1"/>
                </a:solidFill>
                <a:latin typeface="Helvetica Neue"/>
                <a:ea typeface="Helvetica Neue"/>
                <a:cs typeface="Helvetica Neue"/>
                <a:sym typeface="Helvetica Neue"/>
              </a:rPr>
              <a:t>models almost lie on a line interpolating trained MatFormer models (XL, L, M, S)</a:t>
            </a:r>
            <a:endParaRPr>
              <a:solidFill>
                <a:schemeClr val="dk1"/>
              </a:solidFill>
              <a:latin typeface="Helvetica Neue"/>
              <a:ea typeface="Helvetica Neue"/>
              <a:cs typeface="Helvetica Neue"/>
              <a:sym typeface="Helvetica Neue"/>
            </a:endParaRPr>
          </a:p>
          <a:p>
            <a:pPr marL="0" lvl="0" indent="0" algn="l" rtl="0">
              <a:spcBef>
                <a:spcPts val="0"/>
              </a:spcBef>
              <a:spcAft>
                <a:spcPts val="0"/>
              </a:spcAft>
              <a:buNone/>
            </a:pPr>
            <a:endParaRPr>
              <a:latin typeface="Helvetica Neue"/>
              <a:ea typeface="Helvetica Neue"/>
              <a:cs typeface="Helvetica Neue"/>
              <a:sym typeface="Helvetica Neue"/>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25"/>
          <p:cNvSpPr txBox="1">
            <a:spLocks noGrp="1"/>
          </p:cNvSpPr>
          <p:nvPr>
            <p:ph type="title"/>
          </p:nvPr>
        </p:nvSpPr>
        <p:spPr>
          <a:xfrm>
            <a:off x="51525" y="94225"/>
            <a:ext cx="88305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Google Sans Medium"/>
                <a:ea typeface="Google Sans Medium"/>
                <a:cs typeface="Google Sans Medium"/>
                <a:sym typeface="Google Sans Medium"/>
              </a:rPr>
              <a:t>Language Modeling: Scaling Plots for Universal Model (XL)</a:t>
            </a:r>
            <a:endParaRPr>
              <a:latin typeface="Google Sans Medium"/>
              <a:ea typeface="Google Sans Medium"/>
              <a:cs typeface="Google Sans Medium"/>
              <a:sym typeface="Google Sans Medium"/>
            </a:endParaRPr>
          </a:p>
        </p:txBody>
      </p:sp>
      <p:sp>
        <p:nvSpPr>
          <p:cNvPr id="325" name="Google Shape;325;p25"/>
          <p:cNvSpPr txBox="1">
            <a:spLocks noGrp="1"/>
          </p:cNvSpPr>
          <p:nvPr>
            <p:ph type="body" idx="1"/>
          </p:nvPr>
        </p:nvSpPr>
        <p:spPr>
          <a:xfrm>
            <a:off x="681750" y="3355941"/>
            <a:ext cx="7780500" cy="14100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b="1">
                <a:solidFill>
                  <a:schemeClr val="dk1"/>
                </a:solidFill>
                <a:latin typeface="Helvetica Neue"/>
                <a:ea typeface="Helvetica Neue"/>
                <a:cs typeface="Helvetica Neue"/>
                <a:sym typeface="Helvetica Neue"/>
              </a:rPr>
              <a:t>MatFormer </a:t>
            </a:r>
            <a:r>
              <a:rPr lang="en">
                <a:solidFill>
                  <a:schemeClr val="dk1"/>
                </a:solidFill>
                <a:latin typeface="Helvetica Neue"/>
                <a:ea typeface="Helvetica Neue"/>
                <a:cs typeface="Helvetica Neue"/>
                <a:sym typeface="Helvetica Neue"/>
              </a:rPr>
              <a:t>: 23.0528 * N ^ -0.1407 + 1 / D + 1.4352</a:t>
            </a:r>
            <a:br>
              <a:rPr lang="en">
                <a:solidFill>
                  <a:schemeClr val="dk1"/>
                </a:solidFill>
                <a:latin typeface="Helvetica Neue"/>
                <a:ea typeface="Helvetica Neue"/>
                <a:cs typeface="Helvetica Neue"/>
                <a:sym typeface="Helvetica Neue"/>
              </a:rPr>
            </a:br>
            <a:r>
              <a:rPr lang="en" b="1">
                <a:solidFill>
                  <a:schemeClr val="dk1"/>
                </a:solidFill>
              </a:rPr>
              <a:t>Baseline</a:t>
            </a:r>
            <a:r>
              <a:rPr lang="en">
                <a:solidFill>
                  <a:schemeClr val="dk1"/>
                </a:solidFill>
                <a:latin typeface="Helvetica Neue"/>
                <a:ea typeface="Helvetica Neue"/>
                <a:cs typeface="Helvetica Neue"/>
                <a:sym typeface="Helvetica Neue"/>
              </a:rPr>
              <a:t>     : 22.7879 * N ^ -0.1414 + 1 / D + 1.4973</a:t>
            </a:r>
            <a:endParaRPr>
              <a:solidFill>
                <a:schemeClr val="dk1"/>
              </a:solidFill>
              <a:latin typeface="Helvetica Neue"/>
              <a:ea typeface="Helvetica Neue"/>
              <a:cs typeface="Helvetica Neue"/>
              <a:sym typeface="Helvetica Neue"/>
            </a:endParaRPr>
          </a:p>
          <a:p>
            <a:pPr marL="0" lvl="0" indent="0" algn="ctr" rtl="0">
              <a:spcBef>
                <a:spcPts val="1200"/>
              </a:spcBef>
              <a:spcAft>
                <a:spcPts val="1200"/>
              </a:spcAft>
              <a:buClr>
                <a:schemeClr val="dk1"/>
              </a:buClr>
              <a:buSzPts val="1100"/>
              <a:buFont typeface="Arial"/>
              <a:buNone/>
            </a:pPr>
            <a:r>
              <a:rPr lang="en" sz="1400">
                <a:solidFill>
                  <a:schemeClr val="dk1"/>
                </a:solidFill>
                <a:latin typeface="Helvetica Neue"/>
                <a:ea typeface="Helvetica Neue"/>
                <a:cs typeface="Helvetica Neue"/>
                <a:sym typeface="Helvetica Neue"/>
              </a:rPr>
              <a:t>Where </a:t>
            </a:r>
            <a:r>
              <a:rPr lang="en" sz="1400">
                <a:latin typeface="Helvetica Neue"/>
                <a:ea typeface="Helvetica Neue"/>
                <a:cs typeface="Helvetica Neue"/>
                <a:sym typeface="Helvetica Neue"/>
              </a:rPr>
              <a:t>N = N(Non-Embedding Parameters) and D = N(Training Tokens)</a:t>
            </a:r>
            <a:endParaRPr sz="1400">
              <a:latin typeface="Helvetica Neue"/>
              <a:ea typeface="Helvetica Neue"/>
              <a:cs typeface="Helvetica Neue"/>
              <a:sym typeface="Helvetica Neue"/>
            </a:endParaRPr>
          </a:p>
        </p:txBody>
      </p:sp>
      <p:pic>
        <p:nvPicPr>
          <p:cNvPr id="326" name="Google Shape;326;p25"/>
          <p:cNvPicPr preferRelativeResize="0"/>
          <p:nvPr/>
        </p:nvPicPr>
        <p:blipFill>
          <a:blip r:embed="rId3">
            <a:alphaModFix/>
          </a:blip>
          <a:stretch>
            <a:fillRect/>
          </a:stretch>
        </p:blipFill>
        <p:spPr>
          <a:xfrm>
            <a:off x="381000" y="730000"/>
            <a:ext cx="3928144" cy="2639075"/>
          </a:xfrm>
          <a:prstGeom prst="rect">
            <a:avLst/>
          </a:prstGeom>
          <a:noFill/>
          <a:ln>
            <a:noFill/>
          </a:ln>
        </p:spPr>
      </p:pic>
      <p:pic>
        <p:nvPicPr>
          <p:cNvPr id="327" name="Google Shape;327;p25"/>
          <p:cNvPicPr preferRelativeResize="0"/>
          <p:nvPr/>
        </p:nvPicPr>
        <p:blipFill>
          <a:blip r:embed="rId4">
            <a:alphaModFix/>
          </a:blip>
          <a:stretch>
            <a:fillRect/>
          </a:stretch>
        </p:blipFill>
        <p:spPr>
          <a:xfrm>
            <a:off x="4461544" y="730000"/>
            <a:ext cx="3782831" cy="2639075"/>
          </a:xfrm>
          <a:prstGeom prst="rect">
            <a:avLst/>
          </a:prstGeom>
          <a:noFill/>
          <a:ln>
            <a:noFill/>
          </a:ln>
        </p:spPr>
      </p:pic>
      <p:sp>
        <p:nvSpPr>
          <p:cNvPr id="328" name="Google Shape;328;p25"/>
          <p:cNvSpPr txBox="1"/>
          <p:nvPr/>
        </p:nvSpPr>
        <p:spPr>
          <a:xfrm>
            <a:off x="685800" y="4635388"/>
            <a:ext cx="8008800" cy="4926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2000" dirty="0">
                <a:solidFill>
                  <a:srgbClr val="0000FF"/>
                </a:solidFill>
                <a:latin typeface="Helvetica Neue"/>
                <a:ea typeface="Helvetica Neue"/>
                <a:cs typeface="Helvetica Neue"/>
                <a:sym typeface="Helvetica Neue"/>
              </a:rPr>
              <a:t>Above laws hold for all trained granularities: XL, L, M, S!</a:t>
            </a:r>
            <a:endParaRPr sz="2000" dirty="0">
              <a:solidFill>
                <a:srgbClr val="0000F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3" name="Google Shape;333;p26"/>
          <p:cNvSpPr txBox="1">
            <a:spLocks noGrp="1"/>
          </p:cNvSpPr>
          <p:nvPr>
            <p:ph type="title"/>
          </p:nvPr>
        </p:nvSpPr>
        <p:spPr>
          <a:xfrm>
            <a:off x="311700" y="2926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Google Sans Medium"/>
                <a:ea typeface="Google Sans Medium"/>
                <a:cs typeface="Google Sans Medium"/>
                <a:sym typeface="Google Sans Medium"/>
              </a:rPr>
              <a:t>Language Modeling: Consistency for 2.6B XL model</a:t>
            </a:r>
            <a:endParaRPr>
              <a:latin typeface="Google Sans Medium"/>
              <a:ea typeface="Google Sans Medium"/>
              <a:cs typeface="Google Sans Medium"/>
              <a:sym typeface="Google Sans Medium"/>
            </a:endParaRPr>
          </a:p>
        </p:txBody>
      </p:sp>
      <p:sp>
        <p:nvSpPr>
          <p:cNvPr id="334" name="Google Shape;334;p26"/>
          <p:cNvSpPr txBox="1">
            <a:spLocks noGrp="1"/>
          </p:cNvSpPr>
          <p:nvPr>
            <p:ph type="body" idx="1"/>
          </p:nvPr>
        </p:nvSpPr>
        <p:spPr>
          <a:xfrm>
            <a:off x="3335739" y="1063278"/>
            <a:ext cx="5731486" cy="2019787"/>
          </a:xfrm>
          <a:prstGeom prst="rect">
            <a:avLst/>
          </a:prstGeom>
        </p:spPr>
        <p:txBody>
          <a:bodyPr spcFirstLastPara="1" wrap="square" lIns="91425" tIns="91425" rIns="91425" bIns="91425" anchor="t" anchorCtr="0">
            <a:normAutofit fontScale="92500" lnSpcReduction="20000"/>
          </a:bodyPr>
          <a:lstStyle/>
          <a:p>
            <a:pPr marL="0" lvl="0" indent="0" algn="ctr" rtl="0">
              <a:spcBef>
                <a:spcPts val="0"/>
              </a:spcBef>
              <a:spcAft>
                <a:spcPts val="0"/>
              </a:spcAft>
              <a:buNone/>
            </a:pPr>
            <a:r>
              <a:rPr lang="en" b="1" i="1" dirty="0">
                <a:solidFill>
                  <a:schemeClr val="dk1"/>
                </a:solidFill>
                <a:latin typeface="Helvetica Neue"/>
                <a:ea typeface="Helvetica Neue"/>
                <a:cs typeface="Helvetica Neue"/>
                <a:sym typeface="Helvetica Neue"/>
              </a:rPr>
              <a:t>Consistency</a:t>
            </a:r>
            <a:r>
              <a:rPr lang="en" i="1" dirty="0">
                <a:solidFill>
                  <a:schemeClr val="dk1"/>
                </a:solidFill>
                <a:latin typeface="Helvetica Neue"/>
                <a:ea typeface="Helvetica Neue"/>
                <a:cs typeface="Helvetica Neue"/>
                <a:sym typeface="Helvetica Neue"/>
              </a:rPr>
              <a:t>: accuracy of smaller models (S, M, L) when output of XL model is the ground truth</a:t>
            </a:r>
          </a:p>
          <a:p>
            <a:pPr marL="0" lvl="0" indent="0" algn="ctr" rtl="0">
              <a:spcBef>
                <a:spcPts val="0"/>
              </a:spcBef>
              <a:spcAft>
                <a:spcPts val="0"/>
              </a:spcAft>
              <a:buNone/>
            </a:pPr>
            <a:endParaRPr i="1" dirty="0">
              <a:solidFill>
                <a:schemeClr val="dk1"/>
              </a:solidFill>
              <a:latin typeface="Helvetica Neue"/>
              <a:ea typeface="Helvetica Neue"/>
              <a:cs typeface="Helvetica Neue"/>
              <a:sym typeface="Helvetica Neue"/>
            </a:endParaRPr>
          </a:p>
          <a:p>
            <a:pPr marL="0" lvl="0" indent="0" algn="ctr" rtl="0">
              <a:spcBef>
                <a:spcPts val="1200"/>
              </a:spcBef>
              <a:spcAft>
                <a:spcPts val="1200"/>
              </a:spcAft>
              <a:buNone/>
            </a:pPr>
            <a:r>
              <a:rPr lang="en" b="1" i="1" dirty="0">
                <a:solidFill>
                  <a:schemeClr val="dk1"/>
                </a:solidFill>
                <a:latin typeface="Helvetica Neue"/>
                <a:ea typeface="Helvetica Neue"/>
                <a:cs typeface="Helvetica Neue"/>
                <a:sym typeface="Helvetica Neue"/>
              </a:rPr>
              <a:t>Why care about consistency? </a:t>
            </a:r>
            <a:br>
              <a:rPr lang="en" b="1" i="1" dirty="0">
                <a:solidFill>
                  <a:schemeClr val="dk1"/>
                </a:solidFill>
                <a:latin typeface="Helvetica Neue"/>
                <a:ea typeface="Helvetica Neue"/>
                <a:cs typeface="Helvetica Neue"/>
                <a:sym typeface="Helvetica Neue"/>
              </a:rPr>
            </a:br>
            <a:r>
              <a:rPr lang="en" i="1" dirty="0">
                <a:solidFill>
                  <a:schemeClr val="dk1"/>
                </a:solidFill>
                <a:latin typeface="Helvetica Neue"/>
                <a:ea typeface="Helvetica Neue"/>
                <a:cs typeface="Helvetica Neue"/>
                <a:sym typeface="Helvetica Neue"/>
              </a:rPr>
              <a:t>Techniques like Speculative Decoding becomes more efficient  with more consistent models</a:t>
            </a:r>
            <a:endParaRPr i="1" dirty="0">
              <a:solidFill>
                <a:schemeClr val="dk1"/>
              </a:solidFill>
              <a:latin typeface="Helvetica Neue"/>
              <a:ea typeface="Helvetica Neue"/>
              <a:cs typeface="Helvetica Neue"/>
              <a:sym typeface="Helvetica Neue"/>
            </a:endParaRPr>
          </a:p>
        </p:txBody>
      </p:sp>
      <p:sp>
        <p:nvSpPr>
          <p:cNvPr id="335" name="Google Shape;335;p26"/>
          <p:cNvSpPr txBox="1"/>
          <p:nvPr/>
        </p:nvSpPr>
        <p:spPr>
          <a:xfrm>
            <a:off x="560400" y="4358589"/>
            <a:ext cx="8271900" cy="780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800" i="1" dirty="0" err="1">
                <a:solidFill>
                  <a:schemeClr val="dk1"/>
                </a:solidFill>
                <a:latin typeface="Helvetica Neue"/>
                <a:ea typeface="Helvetica Neue"/>
                <a:cs typeface="Helvetica Neue"/>
                <a:sym typeface="Helvetica Neue"/>
              </a:rPr>
              <a:t>MatFormer</a:t>
            </a:r>
            <a:r>
              <a:rPr lang="en" sz="1800" i="1" dirty="0">
                <a:solidFill>
                  <a:schemeClr val="dk1"/>
                </a:solidFill>
                <a:latin typeface="Helvetica Neue"/>
                <a:ea typeface="Helvetica Neue"/>
                <a:cs typeface="Helvetica Neue"/>
                <a:sym typeface="Helvetica Neue"/>
              </a:rPr>
              <a:t> subnetworks are significantly more consistent with the full model compared to vanilla baselines.</a:t>
            </a:r>
            <a:endParaRPr dirty="0">
              <a:solidFill>
                <a:schemeClr val="dk1"/>
              </a:solidFill>
            </a:endParaRPr>
          </a:p>
        </p:txBody>
      </p:sp>
      <p:pic>
        <p:nvPicPr>
          <p:cNvPr id="336" name="Google Shape;336;p26"/>
          <p:cNvPicPr preferRelativeResize="0"/>
          <p:nvPr/>
        </p:nvPicPr>
        <p:blipFill>
          <a:blip r:embed="rId3">
            <a:alphaModFix/>
          </a:blip>
          <a:stretch>
            <a:fillRect/>
          </a:stretch>
        </p:blipFill>
        <p:spPr>
          <a:xfrm>
            <a:off x="76775" y="1063278"/>
            <a:ext cx="3258964" cy="2473146"/>
          </a:xfrm>
          <a:prstGeom prst="rect">
            <a:avLst/>
          </a:prstGeom>
          <a:noFill/>
          <a:ln>
            <a:noFill/>
          </a:ln>
        </p:spPr>
      </p:pic>
      <p:pic>
        <p:nvPicPr>
          <p:cNvPr id="2" name="Picture 1">
            <a:extLst>
              <a:ext uri="{FF2B5EF4-FFF2-40B4-BE49-F238E27FC236}">
                <a16:creationId xmlns:a16="http://schemas.microsoft.com/office/drawing/2014/main" id="{34BCBFC1-F4D7-E64C-006D-816ECC49DE0F}"/>
              </a:ext>
            </a:extLst>
          </p:cNvPr>
          <p:cNvPicPr>
            <a:picLocks noChangeAspect="1"/>
          </p:cNvPicPr>
          <p:nvPr/>
        </p:nvPicPr>
        <p:blipFill>
          <a:blip r:embed="rId4"/>
          <a:stretch>
            <a:fillRect/>
          </a:stretch>
        </p:blipFill>
        <p:spPr>
          <a:xfrm>
            <a:off x="4011858" y="2918597"/>
            <a:ext cx="4379247" cy="1235653"/>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28"/>
          <p:cNvSpPr/>
          <p:nvPr/>
        </p:nvSpPr>
        <p:spPr>
          <a:xfrm>
            <a:off x="315425" y="2452625"/>
            <a:ext cx="7695900" cy="662400"/>
          </a:xfrm>
          <a:prstGeom prst="roundRect">
            <a:avLst>
              <a:gd name="adj" fmla="val 16667"/>
            </a:avLst>
          </a:prstGeom>
          <a:noFill/>
          <a:ln w="38100" cap="flat" cmpd="sng">
            <a:solidFill>
              <a:srgbClr val="C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48" name="Google Shape;348;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Google Sans Medium"/>
                <a:ea typeface="Google Sans Medium"/>
                <a:cs typeface="Google Sans Medium"/>
                <a:sym typeface="Google Sans Medium"/>
              </a:rPr>
              <a:t>MatViT: MatFormer + ViT</a:t>
            </a:r>
            <a:endParaRPr>
              <a:latin typeface="Google Sans Medium"/>
              <a:ea typeface="Google Sans Medium"/>
              <a:cs typeface="Google Sans Medium"/>
              <a:sym typeface="Google Sans Medium"/>
            </a:endParaRPr>
          </a:p>
        </p:txBody>
      </p:sp>
      <p:sp>
        <p:nvSpPr>
          <p:cNvPr id="349" name="Google Shape;349;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rgbClr val="000000"/>
              </a:buClr>
              <a:buSzPts val="1800"/>
              <a:buFont typeface="Helvetica Neue"/>
              <a:buChar char="●"/>
            </a:pPr>
            <a:r>
              <a:rPr lang="en">
                <a:solidFill>
                  <a:srgbClr val="000000"/>
                </a:solidFill>
                <a:latin typeface="Helvetica Neue"/>
                <a:ea typeface="Helvetica Neue"/>
                <a:cs typeface="Helvetica Neue"/>
                <a:sym typeface="Helvetica Neue"/>
              </a:rPr>
              <a:t>Generalized formulation translating to ViT</a:t>
            </a:r>
            <a:br>
              <a:rPr lang="en">
                <a:solidFill>
                  <a:srgbClr val="000000"/>
                </a:solidFill>
                <a:latin typeface="Helvetica Neue"/>
                <a:ea typeface="Helvetica Neue"/>
                <a:cs typeface="Helvetica Neue"/>
                <a:sym typeface="Helvetica Neue"/>
              </a:rPr>
            </a:br>
            <a:endParaRPr>
              <a:solidFill>
                <a:srgbClr val="000000"/>
              </a:solidFill>
              <a:latin typeface="Helvetica Neue"/>
              <a:ea typeface="Helvetica Neue"/>
              <a:cs typeface="Helvetica Neue"/>
              <a:sym typeface="Helvetica Neue"/>
            </a:endParaRPr>
          </a:p>
          <a:p>
            <a:pPr marL="457200" lvl="0" indent="-342900" algn="l" rtl="0">
              <a:spcBef>
                <a:spcPts val="0"/>
              </a:spcBef>
              <a:spcAft>
                <a:spcPts val="0"/>
              </a:spcAft>
              <a:buClr>
                <a:srgbClr val="000000"/>
              </a:buClr>
              <a:buSzPts val="1800"/>
              <a:buFont typeface="Helvetica Neue"/>
              <a:buChar char="●"/>
            </a:pPr>
            <a:r>
              <a:rPr lang="en">
                <a:solidFill>
                  <a:srgbClr val="000000"/>
                </a:solidFill>
                <a:latin typeface="Helvetica Neue"/>
                <a:ea typeface="Helvetica Neue"/>
                <a:cs typeface="Helvetica Neue"/>
                <a:sym typeface="Helvetica Neue"/>
              </a:rPr>
              <a:t>Works for across model sizes for both pre-training and fine-tuning</a:t>
            </a:r>
            <a:br>
              <a:rPr lang="en">
                <a:solidFill>
                  <a:srgbClr val="000000"/>
                </a:solidFill>
                <a:latin typeface="Helvetica Neue"/>
                <a:ea typeface="Helvetica Neue"/>
                <a:cs typeface="Helvetica Neue"/>
                <a:sym typeface="Helvetica Neue"/>
              </a:rPr>
            </a:br>
            <a:endParaRPr>
              <a:solidFill>
                <a:srgbClr val="000000"/>
              </a:solidFill>
              <a:latin typeface="Helvetica Neue"/>
              <a:ea typeface="Helvetica Neue"/>
              <a:cs typeface="Helvetica Neue"/>
              <a:sym typeface="Helvetica Neue"/>
            </a:endParaRPr>
          </a:p>
          <a:p>
            <a:pPr marL="457200" lvl="0" indent="-342900" algn="l" rtl="0">
              <a:spcBef>
                <a:spcPts val="0"/>
              </a:spcBef>
              <a:spcAft>
                <a:spcPts val="0"/>
              </a:spcAft>
              <a:buClr>
                <a:srgbClr val="000000"/>
              </a:buClr>
              <a:buSzPts val="1800"/>
              <a:buFont typeface="Helvetica Neue"/>
              <a:buChar char="●"/>
            </a:pPr>
            <a:r>
              <a:rPr lang="en">
                <a:solidFill>
                  <a:srgbClr val="000000"/>
                </a:solidFill>
                <a:latin typeface="Helvetica Neue"/>
                <a:ea typeface="Helvetica Neue"/>
                <a:cs typeface="Helvetica Neue"/>
                <a:sym typeface="Helvetica Neue"/>
              </a:rPr>
              <a:t>Enables accurate adaptive encoders for classification</a:t>
            </a:r>
            <a:endParaRPr>
              <a:solidFill>
                <a:srgbClr val="000000"/>
              </a:solidFill>
              <a:latin typeface="Helvetica Neue"/>
              <a:ea typeface="Helvetica Neue"/>
              <a:cs typeface="Helvetica Neue"/>
              <a:sym typeface="Helvetica Neue"/>
            </a:endParaRPr>
          </a:p>
          <a:p>
            <a:pPr marL="914400" lvl="1" indent="-317500" algn="l" rtl="0">
              <a:spcBef>
                <a:spcPts val="0"/>
              </a:spcBef>
              <a:spcAft>
                <a:spcPts val="0"/>
              </a:spcAft>
              <a:buClr>
                <a:srgbClr val="000000"/>
              </a:buClr>
              <a:buSzPts val="1400"/>
              <a:buFont typeface="Helvetica Neue"/>
              <a:buChar char="○"/>
            </a:pPr>
            <a:r>
              <a:rPr lang="en">
                <a:solidFill>
                  <a:srgbClr val="000000"/>
                </a:solidFill>
                <a:latin typeface="Helvetica Neue"/>
                <a:ea typeface="Helvetica Neue"/>
                <a:cs typeface="Helvetica Neue"/>
                <a:sym typeface="Helvetica Neue"/>
              </a:rPr>
              <a:t>Spans all of the space with Mix’n’Match (and potentially routing)</a:t>
            </a:r>
            <a:br>
              <a:rPr lang="en">
                <a:solidFill>
                  <a:srgbClr val="000000"/>
                </a:solidFill>
                <a:latin typeface="Helvetica Neue"/>
                <a:ea typeface="Helvetica Neue"/>
                <a:cs typeface="Helvetica Neue"/>
                <a:sym typeface="Helvetica Neue"/>
              </a:rPr>
            </a:br>
            <a:endParaRPr>
              <a:solidFill>
                <a:srgbClr val="000000"/>
              </a:solidFill>
              <a:latin typeface="Helvetica Neue"/>
              <a:ea typeface="Helvetica Neue"/>
              <a:cs typeface="Helvetica Neue"/>
              <a:sym typeface="Helvetica Neue"/>
            </a:endParaRPr>
          </a:p>
          <a:p>
            <a:pPr marL="457200" lvl="0" indent="-342900" algn="l" rtl="0">
              <a:spcBef>
                <a:spcPts val="0"/>
              </a:spcBef>
              <a:spcAft>
                <a:spcPts val="0"/>
              </a:spcAft>
              <a:buClr>
                <a:srgbClr val="000000"/>
              </a:buClr>
              <a:buSzPts val="1800"/>
              <a:buFont typeface="Helvetica Neue"/>
              <a:buChar char="●"/>
            </a:pPr>
            <a:r>
              <a:rPr lang="en">
                <a:solidFill>
                  <a:srgbClr val="000000"/>
                </a:solidFill>
                <a:latin typeface="Helvetica Neue"/>
                <a:ea typeface="Helvetica Neue"/>
                <a:cs typeface="Helvetica Neue"/>
                <a:sym typeface="Helvetica Neue"/>
              </a:rPr>
              <a:t>Enables accurate adaptive query encoders for retrieval</a:t>
            </a:r>
            <a:endParaRPr>
              <a:solidFill>
                <a:srgbClr val="000000"/>
              </a:solidFill>
              <a:latin typeface="Helvetica Neue"/>
              <a:ea typeface="Helvetica Neue"/>
              <a:cs typeface="Helvetica Neue"/>
              <a:sym typeface="Helvetica Neue"/>
            </a:endParaRPr>
          </a:p>
          <a:p>
            <a:pPr marL="914400" lvl="1" indent="-317500" algn="l" rtl="0">
              <a:spcBef>
                <a:spcPts val="0"/>
              </a:spcBef>
              <a:spcAft>
                <a:spcPts val="0"/>
              </a:spcAft>
              <a:buClr>
                <a:srgbClr val="000000"/>
              </a:buClr>
              <a:buSzPts val="1400"/>
              <a:buFont typeface="Helvetica Neue"/>
              <a:buChar char="○"/>
            </a:pPr>
            <a:r>
              <a:rPr lang="en">
                <a:solidFill>
                  <a:srgbClr val="000000"/>
                </a:solidFill>
                <a:latin typeface="Helvetica Neue"/>
                <a:ea typeface="Helvetica Neue"/>
                <a:cs typeface="Helvetica Neue"/>
                <a:sym typeface="Helvetica Neue"/>
              </a:rPr>
              <a:t>Use the largest model for Index building</a:t>
            </a:r>
            <a:endParaRPr>
              <a:solidFill>
                <a:srgbClr val="000000"/>
              </a:solidFill>
              <a:latin typeface="Helvetica Neue"/>
              <a:ea typeface="Helvetica Neue"/>
              <a:cs typeface="Helvetica Neue"/>
              <a:sym typeface="Helvetica Neue"/>
            </a:endParaRPr>
          </a:p>
          <a:p>
            <a:pPr marL="914400" lvl="1" indent="-317500" algn="l" rtl="0">
              <a:spcBef>
                <a:spcPts val="0"/>
              </a:spcBef>
              <a:spcAft>
                <a:spcPts val="0"/>
              </a:spcAft>
              <a:buClr>
                <a:srgbClr val="000000"/>
              </a:buClr>
              <a:buSzPts val="1400"/>
              <a:buFont typeface="Helvetica Neue"/>
              <a:buChar char="○"/>
            </a:pPr>
            <a:r>
              <a:rPr lang="en">
                <a:solidFill>
                  <a:srgbClr val="000000"/>
                </a:solidFill>
                <a:latin typeface="Helvetica Neue"/>
                <a:ea typeface="Helvetica Neue"/>
                <a:cs typeface="Helvetica Neue"/>
                <a:sym typeface="Helvetica Neue"/>
              </a:rPr>
              <a:t>Leverage smaller query encoders during inference based on the constraints</a:t>
            </a:r>
            <a:endParaRPr>
              <a:solidFill>
                <a:srgbClr val="000000"/>
              </a:solidFill>
              <a:latin typeface="Helvetica Neue"/>
              <a:ea typeface="Helvetica Neue"/>
              <a:cs typeface="Helvetica Neue"/>
              <a:sym typeface="Helvetica Neue"/>
            </a:endParaRPr>
          </a:p>
          <a:p>
            <a:pPr marL="914400" lvl="1" indent="-317500" algn="l" rtl="0">
              <a:spcBef>
                <a:spcPts val="0"/>
              </a:spcBef>
              <a:spcAft>
                <a:spcPts val="0"/>
              </a:spcAft>
              <a:buClr>
                <a:srgbClr val="000000"/>
              </a:buClr>
              <a:buSzPts val="1400"/>
              <a:buFont typeface="Helvetica Neue"/>
              <a:buChar char="○"/>
            </a:pPr>
            <a:r>
              <a:rPr lang="en">
                <a:solidFill>
                  <a:srgbClr val="000000"/>
                </a:solidFill>
                <a:latin typeface="Helvetica Neue"/>
                <a:ea typeface="Helvetica Neue"/>
                <a:cs typeface="Helvetica Neue"/>
                <a:sym typeface="Helvetica Neue"/>
              </a:rPr>
              <a:t>This requires aligned training/distillation for baseline models to work</a:t>
            </a:r>
            <a:endParaRPr>
              <a:solidFill>
                <a:srgbClr val="000000"/>
              </a:solidFill>
              <a:latin typeface="Helvetica Neue"/>
              <a:ea typeface="Helvetica Neue"/>
              <a:cs typeface="Helvetica Neue"/>
              <a:sym typeface="Helvetica Neue"/>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err="1">
                <a:latin typeface="Google Sans Medium"/>
                <a:ea typeface="Google Sans Medium"/>
                <a:cs typeface="Google Sans Medium"/>
                <a:sym typeface="Google Sans Medium"/>
              </a:rPr>
              <a:t>MatViT</a:t>
            </a:r>
            <a:r>
              <a:rPr lang="en" dirty="0">
                <a:latin typeface="Google Sans Medium"/>
                <a:ea typeface="Google Sans Medium"/>
                <a:cs typeface="Google Sans Medium"/>
                <a:sym typeface="Google Sans Medium"/>
              </a:rPr>
              <a:t>: Classification</a:t>
            </a:r>
            <a:endParaRPr dirty="0">
              <a:latin typeface="Google Sans Medium"/>
              <a:ea typeface="Google Sans Medium"/>
              <a:cs typeface="Google Sans Medium"/>
              <a:sym typeface="Google Sans Medium"/>
            </a:endParaRPr>
          </a:p>
        </p:txBody>
      </p:sp>
      <p:sp>
        <p:nvSpPr>
          <p:cNvPr id="355" name="Google Shape;355;p29"/>
          <p:cNvSpPr txBox="1"/>
          <p:nvPr/>
        </p:nvSpPr>
        <p:spPr>
          <a:xfrm>
            <a:off x="597950" y="4578000"/>
            <a:ext cx="8114700" cy="32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Helvetica Neue"/>
                <a:ea typeface="Helvetica Neue"/>
                <a:cs typeface="Helvetica Neue"/>
                <a:sym typeface="Helvetica Neue"/>
              </a:rPr>
              <a:t>All the </a:t>
            </a:r>
            <a:r>
              <a:rPr lang="en" sz="1800">
                <a:solidFill>
                  <a:schemeClr val="accent1"/>
                </a:solidFill>
                <a:latin typeface="Helvetica Neue"/>
                <a:ea typeface="Helvetica Neue"/>
                <a:cs typeface="Helvetica Neue"/>
                <a:sym typeface="Helvetica Neue"/>
              </a:rPr>
              <a:t>★ </a:t>
            </a:r>
            <a:r>
              <a:rPr lang="en" sz="1800">
                <a:solidFill>
                  <a:schemeClr val="dk1"/>
                </a:solidFill>
                <a:latin typeface="Helvetica Neue"/>
                <a:ea typeface="Helvetica Neue"/>
                <a:cs typeface="Helvetica Neue"/>
                <a:sym typeface="Helvetica Neue"/>
              </a:rPr>
              <a:t>are for “free” during inference – </a:t>
            </a:r>
            <a:r>
              <a:rPr lang="en" sz="1800" i="1">
                <a:solidFill>
                  <a:schemeClr val="dk1"/>
                </a:solidFill>
                <a:latin typeface="Helvetica Neue"/>
                <a:ea typeface="Helvetica Neue"/>
                <a:cs typeface="Helvetica Neue"/>
                <a:sym typeface="Helvetica Neue"/>
              </a:rPr>
              <a:t>they were never optimized for.</a:t>
            </a:r>
            <a:endParaRPr sz="1800" i="1">
              <a:solidFill>
                <a:schemeClr val="dk1"/>
              </a:solidFill>
              <a:latin typeface="Helvetica Neue"/>
              <a:ea typeface="Helvetica Neue"/>
              <a:cs typeface="Helvetica Neue"/>
              <a:sym typeface="Helvetica Neue"/>
            </a:endParaRPr>
          </a:p>
        </p:txBody>
      </p:sp>
      <p:pic>
        <p:nvPicPr>
          <p:cNvPr id="356" name="Google Shape;356;p29"/>
          <p:cNvPicPr preferRelativeResize="0"/>
          <p:nvPr/>
        </p:nvPicPr>
        <p:blipFill>
          <a:blip r:embed="rId3">
            <a:alphaModFix/>
          </a:blip>
          <a:stretch>
            <a:fillRect/>
          </a:stretch>
        </p:blipFill>
        <p:spPr>
          <a:xfrm>
            <a:off x="76200" y="1090950"/>
            <a:ext cx="4342124" cy="3239126"/>
          </a:xfrm>
          <a:prstGeom prst="rect">
            <a:avLst/>
          </a:prstGeom>
          <a:noFill/>
          <a:ln>
            <a:noFill/>
          </a:ln>
        </p:spPr>
      </p:pic>
      <p:pic>
        <p:nvPicPr>
          <p:cNvPr id="357" name="Google Shape;357;p29"/>
          <p:cNvPicPr preferRelativeResize="0"/>
          <p:nvPr/>
        </p:nvPicPr>
        <p:blipFill>
          <a:blip r:embed="rId4">
            <a:alphaModFix/>
          </a:blip>
          <a:stretch>
            <a:fillRect/>
          </a:stretch>
        </p:blipFill>
        <p:spPr>
          <a:xfrm>
            <a:off x="4447175" y="1090950"/>
            <a:ext cx="4563908" cy="31947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5"/>
          <p:cNvSpPr txBox="1">
            <a:spLocks noGrp="1"/>
          </p:cNvSpPr>
          <p:nvPr>
            <p:ph type="title"/>
          </p:nvPr>
        </p:nvSpPr>
        <p:spPr>
          <a:xfrm>
            <a:off x="311700" y="292625"/>
            <a:ext cx="8520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a:latin typeface="Google Sans Medium"/>
                <a:ea typeface="Google Sans Medium"/>
                <a:cs typeface="Google Sans Medium"/>
                <a:sym typeface="Google Sans Medium"/>
              </a:rPr>
              <a:t>Large Models: Deployment Story</a:t>
            </a:r>
            <a:endParaRPr sz="3200" dirty="0">
              <a:latin typeface="Google Sans"/>
              <a:ea typeface="Google Sans"/>
              <a:cs typeface="Google Sans"/>
              <a:sym typeface="Google Sans"/>
            </a:endParaRPr>
          </a:p>
        </p:txBody>
      </p:sp>
      <p:pic>
        <p:nvPicPr>
          <p:cNvPr id="1026" name="Picture 2" descr="system complicated workflow chips">
            <a:extLst>
              <a:ext uri="{FF2B5EF4-FFF2-40B4-BE49-F238E27FC236}">
                <a16:creationId xmlns:a16="http://schemas.microsoft.com/office/drawing/2014/main" id="{90DBDA64-7B95-37FE-C73F-1AF44198D86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184"/>
          <a:stretch/>
        </p:blipFill>
        <p:spPr bwMode="auto">
          <a:xfrm>
            <a:off x="105199" y="1162590"/>
            <a:ext cx="1147552" cy="1065114"/>
          </a:xfrm>
          <a:prstGeom prst="rect">
            <a:avLst/>
          </a:prstGeom>
          <a:noFill/>
          <a:extLst>
            <a:ext uri="{909E8E84-426E-40DD-AFC4-6F175D3DCCD1}">
              <a14:hiddenFill xmlns:a14="http://schemas.microsoft.com/office/drawing/2010/main">
                <a:solidFill>
                  <a:srgbClr val="FFFFFF"/>
                </a:solidFill>
              </a14:hiddenFill>
            </a:ext>
          </a:extLst>
        </p:spPr>
      </p:pic>
      <p:cxnSp>
        <p:nvCxnSpPr>
          <p:cNvPr id="3" name="Straight Arrow Connector 2">
            <a:extLst>
              <a:ext uri="{FF2B5EF4-FFF2-40B4-BE49-F238E27FC236}">
                <a16:creationId xmlns:a16="http://schemas.microsoft.com/office/drawing/2014/main" id="{024C8F3F-85C3-7E50-AE85-1CA645309305}"/>
              </a:ext>
            </a:extLst>
          </p:cNvPr>
          <p:cNvCxnSpPr>
            <a:cxnSpLocks/>
            <a:stCxn id="1026" idx="3"/>
          </p:cNvCxnSpPr>
          <p:nvPr/>
        </p:nvCxnSpPr>
        <p:spPr>
          <a:xfrm>
            <a:off x="1252751" y="1695147"/>
            <a:ext cx="104538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05B45A2A-8C22-3E03-7708-04266360EE54}"/>
              </a:ext>
            </a:extLst>
          </p:cNvPr>
          <p:cNvSpPr txBox="1"/>
          <p:nvPr/>
        </p:nvSpPr>
        <p:spPr>
          <a:xfrm>
            <a:off x="2298140" y="1422324"/>
            <a:ext cx="2095445" cy="523220"/>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lang="en-US" dirty="0"/>
              <a:t>Deployment Constraints</a:t>
            </a:r>
          </a:p>
          <a:p>
            <a:r>
              <a:rPr lang="en-US" dirty="0"/>
              <a:t>(RAM, Latency, QPS…)</a:t>
            </a:r>
          </a:p>
        </p:txBody>
      </p:sp>
      <p:pic>
        <p:nvPicPr>
          <p:cNvPr id="8" name="Picture 7">
            <a:extLst>
              <a:ext uri="{FF2B5EF4-FFF2-40B4-BE49-F238E27FC236}">
                <a16:creationId xmlns:a16="http://schemas.microsoft.com/office/drawing/2014/main" id="{B16D5C80-EBF3-A12E-C474-C6DD70959C12}"/>
              </a:ext>
            </a:extLst>
          </p:cNvPr>
          <p:cNvPicPr>
            <a:picLocks noChangeAspect="1"/>
          </p:cNvPicPr>
          <p:nvPr/>
        </p:nvPicPr>
        <p:blipFill>
          <a:blip r:embed="rId4"/>
          <a:stretch>
            <a:fillRect/>
          </a:stretch>
        </p:blipFill>
        <p:spPr>
          <a:xfrm>
            <a:off x="1357945" y="2849174"/>
            <a:ext cx="3520447" cy="1415696"/>
          </a:xfrm>
          <a:prstGeom prst="rect">
            <a:avLst/>
          </a:prstGeom>
        </p:spPr>
      </p:pic>
      <p:sp>
        <p:nvSpPr>
          <p:cNvPr id="9" name="TextBox 8">
            <a:extLst>
              <a:ext uri="{FF2B5EF4-FFF2-40B4-BE49-F238E27FC236}">
                <a16:creationId xmlns:a16="http://schemas.microsoft.com/office/drawing/2014/main" id="{FD944694-512A-7C89-945B-AD7E3AB97719}"/>
              </a:ext>
            </a:extLst>
          </p:cNvPr>
          <p:cNvSpPr txBox="1"/>
          <p:nvPr/>
        </p:nvSpPr>
        <p:spPr>
          <a:xfrm>
            <a:off x="2879444" y="4197870"/>
            <a:ext cx="822661" cy="307777"/>
          </a:xfrm>
          <a:prstGeom prst="rect">
            <a:avLst/>
          </a:prstGeom>
          <a:noFill/>
        </p:spPr>
        <p:txBody>
          <a:bodyPr wrap="none" rtlCol="0">
            <a:spAutoFit/>
          </a:bodyPr>
          <a:lstStyle/>
          <a:p>
            <a:r>
              <a:rPr lang="en-US" dirty="0"/>
              <a:t>PALM 2</a:t>
            </a:r>
          </a:p>
        </p:txBody>
      </p:sp>
      <p:cxnSp>
        <p:nvCxnSpPr>
          <p:cNvPr id="11" name="Straight Arrow Connector 10">
            <a:extLst>
              <a:ext uri="{FF2B5EF4-FFF2-40B4-BE49-F238E27FC236}">
                <a16:creationId xmlns:a16="http://schemas.microsoft.com/office/drawing/2014/main" id="{042BA0E1-BC6C-E9BA-3A09-D65D112BE65F}"/>
              </a:ext>
            </a:extLst>
          </p:cNvPr>
          <p:cNvCxnSpPr>
            <a:cxnSpLocks/>
          </p:cNvCxnSpPr>
          <p:nvPr/>
        </p:nvCxnSpPr>
        <p:spPr>
          <a:xfrm flipH="1">
            <a:off x="3463391" y="1945544"/>
            <a:ext cx="92865" cy="14339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6AE6702F-9176-933E-57CA-7D4D7B072AA7}"/>
              </a:ext>
            </a:extLst>
          </p:cNvPr>
          <p:cNvSpPr txBox="1"/>
          <p:nvPr/>
        </p:nvSpPr>
        <p:spPr>
          <a:xfrm>
            <a:off x="4750418" y="983774"/>
            <a:ext cx="4393582" cy="1243930"/>
          </a:xfrm>
          <a:prstGeom prst="rect">
            <a:avLst/>
          </a:prstGeom>
          <a:noFill/>
        </p:spPr>
        <p:txBody>
          <a:bodyPr wrap="square">
            <a:spAutoFit/>
          </a:bodyPr>
          <a:lstStyle/>
          <a:p>
            <a:pPr marL="88900" lvl="0" algn="l" rtl="0">
              <a:lnSpc>
                <a:spcPct val="115000"/>
              </a:lnSpc>
              <a:spcBef>
                <a:spcPts val="0"/>
              </a:spcBef>
              <a:spcAft>
                <a:spcPts val="0"/>
              </a:spcAft>
              <a:buClr>
                <a:schemeClr val="dk1"/>
              </a:buClr>
              <a:buSzPts val="2200"/>
            </a:pPr>
            <a:endParaRPr lang="en-IN" sz="1400" dirty="0">
              <a:solidFill>
                <a:schemeClr val="dk1"/>
              </a:solidFill>
              <a:latin typeface="Helvetica Neue"/>
              <a:ea typeface="Helvetica Neue"/>
              <a:cs typeface="Helvetica Neue"/>
              <a:sym typeface="Helvetica Neue"/>
            </a:endParaRPr>
          </a:p>
          <a:p>
            <a:pPr marL="457200" lvl="0" indent="-368300" algn="l" rtl="0">
              <a:lnSpc>
                <a:spcPct val="115000"/>
              </a:lnSpc>
              <a:spcBef>
                <a:spcPts val="0"/>
              </a:spcBef>
              <a:spcAft>
                <a:spcPts val="0"/>
              </a:spcAft>
              <a:buClr>
                <a:schemeClr val="dk1"/>
              </a:buClr>
              <a:buSzPts val="2200"/>
              <a:buFont typeface="Helvetica Neue"/>
              <a:buChar char="●"/>
            </a:pPr>
            <a:r>
              <a:rPr lang="en-IN" dirty="0">
                <a:solidFill>
                  <a:schemeClr val="dk1"/>
                </a:solidFill>
                <a:latin typeface="Helvetica Neue"/>
                <a:ea typeface="Helvetica Neue"/>
                <a:cs typeface="Helvetica Neue"/>
                <a:sym typeface="Helvetica Neue"/>
              </a:rPr>
              <a:t>Typically only a few models to choose from</a:t>
            </a:r>
          </a:p>
          <a:p>
            <a:pPr marL="914400" lvl="1" indent="-330200">
              <a:buClr>
                <a:schemeClr val="dk1"/>
              </a:buClr>
              <a:buSzPts val="1600"/>
              <a:buFont typeface="Helvetica Neue"/>
              <a:buChar char="○"/>
            </a:pPr>
            <a:r>
              <a:rPr lang="en-IN" dirty="0">
                <a:solidFill>
                  <a:schemeClr val="dk1"/>
                </a:solidFill>
                <a:latin typeface="Helvetica Neue"/>
                <a:ea typeface="Helvetica Neue"/>
                <a:cs typeface="Helvetica Neue"/>
                <a:sym typeface="Helvetica Neue"/>
              </a:rPr>
              <a:t>Might have to select say Llama 13B even if capacity for Llama 40B</a:t>
            </a:r>
          </a:p>
          <a:p>
            <a:pPr marL="457200" lvl="0" indent="-368300" algn="l" rtl="0">
              <a:lnSpc>
                <a:spcPct val="115000"/>
              </a:lnSpc>
              <a:spcBef>
                <a:spcPts val="0"/>
              </a:spcBef>
              <a:spcAft>
                <a:spcPts val="0"/>
              </a:spcAft>
              <a:buClr>
                <a:schemeClr val="dk1"/>
              </a:buClr>
              <a:buSzPts val="2200"/>
              <a:buFont typeface="Helvetica Neue"/>
              <a:buChar char="●"/>
            </a:pPr>
            <a:r>
              <a:rPr lang="en-IN" dirty="0">
                <a:solidFill>
                  <a:schemeClr val="dk1"/>
                </a:solidFill>
                <a:latin typeface="Helvetica Neue"/>
                <a:ea typeface="Helvetica Neue"/>
                <a:cs typeface="Helvetica Neue"/>
                <a:sym typeface="Helvetica Neue"/>
              </a:rPr>
              <a:t>Distillation/pruning requires additional training</a:t>
            </a:r>
          </a:p>
        </p:txBody>
      </p:sp>
      <p:sp>
        <p:nvSpPr>
          <p:cNvPr id="20" name="TextBox 19">
            <a:extLst>
              <a:ext uri="{FF2B5EF4-FFF2-40B4-BE49-F238E27FC236}">
                <a16:creationId xmlns:a16="http://schemas.microsoft.com/office/drawing/2014/main" id="{81ACDFB5-0B43-F172-8274-61DEE474B0F5}"/>
              </a:ext>
            </a:extLst>
          </p:cNvPr>
          <p:cNvSpPr txBox="1"/>
          <p:nvPr/>
        </p:nvSpPr>
        <p:spPr>
          <a:xfrm>
            <a:off x="5121867" y="3294552"/>
            <a:ext cx="4022133" cy="565283"/>
          </a:xfrm>
          <a:prstGeom prst="rect">
            <a:avLst/>
          </a:prstGeom>
          <a:noFill/>
          <a:ln>
            <a:solidFill>
              <a:schemeClr val="tx1"/>
            </a:solidFill>
            <a:extLst>
              <a:ext uri="{C807C97D-BFC1-408E-A445-0C87EB9F89A2}">
                <ask:lineSketchStyleProps xmlns:ask="http://schemas.microsoft.com/office/drawing/2018/sketchyshapes">
                  <ask:type>
                    <ask:lineSketchScribble/>
                  </ask:type>
                </ask:lineSketchStyleProps>
              </a:ext>
            </a:extLst>
          </a:ln>
        </p:spPr>
        <p:txBody>
          <a:bodyPr wrap="square">
            <a:spAutoFit/>
          </a:bodyPr>
          <a:lstStyle/>
          <a:p>
            <a:pPr marL="88900" lvl="0" algn="l" rtl="0">
              <a:lnSpc>
                <a:spcPct val="115000"/>
              </a:lnSpc>
              <a:spcBef>
                <a:spcPts val="0"/>
              </a:spcBef>
              <a:spcAft>
                <a:spcPts val="0"/>
              </a:spcAft>
              <a:buClr>
                <a:schemeClr val="dk1"/>
              </a:buClr>
              <a:buSzPts val="2200"/>
            </a:pPr>
            <a:r>
              <a:rPr lang="en-IN" b="1" dirty="0">
                <a:solidFill>
                  <a:schemeClr val="accent1">
                    <a:lumMod val="75000"/>
                  </a:schemeClr>
                </a:solidFill>
                <a:latin typeface="Helvetica Neue"/>
                <a:ea typeface="Helvetica Neue"/>
                <a:cs typeface="Helvetica Neue"/>
                <a:sym typeface="Helvetica Neue"/>
              </a:rPr>
              <a:t>Goal: </a:t>
            </a:r>
            <a:r>
              <a:rPr lang="en-IN" i="1" dirty="0">
                <a:solidFill>
                  <a:schemeClr val="dk1"/>
                </a:solidFill>
                <a:latin typeface="Helvetica Neue"/>
                <a:ea typeface="Helvetica Neue"/>
                <a:cs typeface="Helvetica Neue"/>
                <a:sym typeface="Helvetica Neue"/>
              </a:rPr>
              <a:t>design a “universal” model from which hundreds of accurate models can be extracted</a:t>
            </a:r>
          </a:p>
        </p:txBody>
      </p:sp>
    </p:spTree>
    <p:extLst>
      <p:ext uri="{BB962C8B-B14F-4D97-AF65-F5344CB8AC3E}">
        <p14:creationId xmlns:p14="http://schemas.microsoft.com/office/powerpoint/2010/main" val="2661076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9" grpId="0"/>
      <p:bldP spid="17" grpId="0"/>
      <p:bldP spid="20"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30"/>
          <p:cNvSpPr/>
          <p:nvPr/>
        </p:nvSpPr>
        <p:spPr>
          <a:xfrm>
            <a:off x="315425" y="3214625"/>
            <a:ext cx="7695900" cy="1264200"/>
          </a:xfrm>
          <a:prstGeom prst="roundRect">
            <a:avLst>
              <a:gd name="adj" fmla="val 16667"/>
            </a:avLst>
          </a:prstGeom>
          <a:noFill/>
          <a:ln w="38100" cap="flat" cmpd="sng">
            <a:solidFill>
              <a:srgbClr val="C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63" name="Google Shape;363;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Google Sans Medium"/>
                <a:ea typeface="Google Sans Medium"/>
                <a:cs typeface="Google Sans Medium"/>
                <a:sym typeface="Google Sans Medium"/>
              </a:rPr>
              <a:t>MatViT: MatFormers + ViT</a:t>
            </a:r>
            <a:endParaRPr>
              <a:latin typeface="Google Sans Medium"/>
              <a:ea typeface="Google Sans Medium"/>
              <a:cs typeface="Google Sans Medium"/>
              <a:sym typeface="Google Sans Medium"/>
            </a:endParaRPr>
          </a:p>
        </p:txBody>
      </p:sp>
      <p:sp>
        <p:nvSpPr>
          <p:cNvPr id="364" name="Google Shape;364;p3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rgbClr val="000000"/>
              </a:buClr>
              <a:buSzPts val="1800"/>
              <a:buFont typeface="Helvetica Neue"/>
              <a:buChar char="●"/>
            </a:pPr>
            <a:r>
              <a:rPr lang="en">
                <a:solidFill>
                  <a:srgbClr val="000000"/>
                </a:solidFill>
                <a:latin typeface="Helvetica Neue"/>
                <a:ea typeface="Helvetica Neue"/>
                <a:cs typeface="Helvetica Neue"/>
                <a:sym typeface="Helvetica Neue"/>
              </a:rPr>
              <a:t>Generalized formulation translating to ViT</a:t>
            </a:r>
            <a:br>
              <a:rPr lang="en">
                <a:solidFill>
                  <a:srgbClr val="000000"/>
                </a:solidFill>
                <a:latin typeface="Helvetica Neue"/>
                <a:ea typeface="Helvetica Neue"/>
                <a:cs typeface="Helvetica Neue"/>
                <a:sym typeface="Helvetica Neue"/>
              </a:rPr>
            </a:br>
            <a:endParaRPr>
              <a:solidFill>
                <a:srgbClr val="000000"/>
              </a:solidFill>
              <a:latin typeface="Helvetica Neue"/>
              <a:ea typeface="Helvetica Neue"/>
              <a:cs typeface="Helvetica Neue"/>
              <a:sym typeface="Helvetica Neue"/>
            </a:endParaRPr>
          </a:p>
          <a:p>
            <a:pPr marL="457200" lvl="0" indent="-342900" algn="l" rtl="0">
              <a:spcBef>
                <a:spcPts val="0"/>
              </a:spcBef>
              <a:spcAft>
                <a:spcPts val="0"/>
              </a:spcAft>
              <a:buClr>
                <a:srgbClr val="000000"/>
              </a:buClr>
              <a:buSzPts val="1800"/>
              <a:buFont typeface="Helvetica Neue"/>
              <a:buChar char="●"/>
            </a:pPr>
            <a:r>
              <a:rPr lang="en">
                <a:solidFill>
                  <a:srgbClr val="000000"/>
                </a:solidFill>
                <a:latin typeface="Helvetica Neue"/>
                <a:ea typeface="Helvetica Neue"/>
                <a:cs typeface="Helvetica Neue"/>
                <a:sym typeface="Helvetica Neue"/>
              </a:rPr>
              <a:t>Works for across model sizes for both pre-training and fine-tuning</a:t>
            </a:r>
            <a:br>
              <a:rPr lang="en">
                <a:solidFill>
                  <a:srgbClr val="000000"/>
                </a:solidFill>
                <a:latin typeface="Helvetica Neue"/>
                <a:ea typeface="Helvetica Neue"/>
                <a:cs typeface="Helvetica Neue"/>
                <a:sym typeface="Helvetica Neue"/>
              </a:rPr>
            </a:br>
            <a:endParaRPr>
              <a:solidFill>
                <a:srgbClr val="000000"/>
              </a:solidFill>
              <a:latin typeface="Helvetica Neue"/>
              <a:ea typeface="Helvetica Neue"/>
              <a:cs typeface="Helvetica Neue"/>
              <a:sym typeface="Helvetica Neue"/>
            </a:endParaRPr>
          </a:p>
          <a:p>
            <a:pPr marL="457200" lvl="0" indent="-342900" algn="l" rtl="0">
              <a:spcBef>
                <a:spcPts val="0"/>
              </a:spcBef>
              <a:spcAft>
                <a:spcPts val="0"/>
              </a:spcAft>
              <a:buClr>
                <a:srgbClr val="000000"/>
              </a:buClr>
              <a:buSzPts val="1800"/>
              <a:buFont typeface="Helvetica Neue"/>
              <a:buChar char="●"/>
            </a:pPr>
            <a:r>
              <a:rPr lang="en">
                <a:solidFill>
                  <a:srgbClr val="000000"/>
                </a:solidFill>
                <a:latin typeface="Helvetica Neue"/>
                <a:ea typeface="Helvetica Neue"/>
                <a:cs typeface="Helvetica Neue"/>
                <a:sym typeface="Helvetica Neue"/>
              </a:rPr>
              <a:t>Enables accurate adaptive encoders for classification</a:t>
            </a:r>
            <a:endParaRPr>
              <a:solidFill>
                <a:srgbClr val="000000"/>
              </a:solidFill>
              <a:latin typeface="Helvetica Neue"/>
              <a:ea typeface="Helvetica Neue"/>
              <a:cs typeface="Helvetica Neue"/>
              <a:sym typeface="Helvetica Neue"/>
            </a:endParaRPr>
          </a:p>
          <a:p>
            <a:pPr marL="914400" lvl="1" indent="-317500" algn="l" rtl="0">
              <a:spcBef>
                <a:spcPts val="0"/>
              </a:spcBef>
              <a:spcAft>
                <a:spcPts val="0"/>
              </a:spcAft>
              <a:buClr>
                <a:srgbClr val="000000"/>
              </a:buClr>
              <a:buSzPts val="1400"/>
              <a:buFont typeface="Helvetica Neue"/>
              <a:buChar char="○"/>
            </a:pPr>
            <a:r>
              <a:rPr lang="en">
                <a:solidFill>
                  <a:srgbClr val="000000"/>
                </a:solidFill>
                <a:latin typeface="Helvetica Neue"/>
                <a:ea typeface="Helvetica Neue"/>
                <a:cs typeface="Helvetica Neue"/>
                <a:sym typeface="Helvetica Neue"/>
              </a:rPr>
              <a:t>Spans all of the space with Mix’n’Match (and potentially routing)</a:t>
            </a:r>
            <a:br>
              <a:rPr lang="en">
                <a:solidFill>
                  <a:srgbClr val="000000"/>
                </a:solidFill>
                <a:latin typeface="Helvetica Neue"/>
                <a:ea typeface="Helvetica Neue"/>
                <a:cs typeface="Helvetica Neue"/>
                <a:sym typeface="Helvetica Neue"/>
              </a:rPr>
            </a:br>
            <a:endParaRPr>
              <a:solidFill>
                <a:srgbClr val="000000"/>
              </a:solidFill>
              <a:latin typeface="Helvetica Neue"/>
              <a:ea typeface="Helvetica Neue"/>
              <a:cs typeface="Helvetica Neue"/>
              <a:sym typeface="Helvetica Neue"/>
            </a:endParaRPr>
          </a:p>
          <a:p>
            <a:pPr marL="457200" lvl="0" indent="-342900" algn="l" rtl="0">
              <a:spcBef>
                <a:spcPts val="0"/>
              </a:spcBef>
              <a:spcAft>
                <a:spcPts val="0"/>
              </a:spcAft>
              <a:buClr>
                <a:srgbClr val="000000"/>
              </a:buClr>
              <a:buSzPts val="1800"/>
              <a:buFont typeface="Helvetica Neue"/>
              <a:buChar char="●"/>
            </a:pPr>
            <a:r>
              <a:rPr lang="en">
                <a:solidFill>
                  <a:srgbClr val="000000"/>
                </a:solidFill>
                <a:latin typeface="Helvetica Neue"/>
                <a:ea typeface="Helvetica Neue"/>
                <a:cs typeface="Helvetica Neue"/>
                <a:sym typeface="Helvetica Neue"/>
              </a:rPr>
              <a:t>Enables accurate adaptive query encoders for retrieval</a:t>
            </a:r>
            <a:endParaRPr>
              <a:solidFill>
                <a:srgbClr val="000000"/>
              </a:solidFill>
              <a:latin typeface="Helvetica Neue"/>
              <a:ea typeface="Helvetica Neue"/>
              <a:cs typeface="Helvetica Neue"/>
              <a:sym typeface="Helvetica Neue"/>
            </a:endParaRPr>
          </a:p>
          <a:p>
            <a:pPr marL="914400" lvl="1" indent="-317500" algn="l" rtl="0">
              <a:spcBef>
                <a:spcPts val="0"/>
              </a:spcBef>
              <a:spcAft>
                <a:spcPts val="0"/>
              </a:spcAft>
              <a:buClr>
                <a:srgbClr val="000000"/>
              </a:buClr>
              <a:buSzPts val="1400"/>
              <a:buFont typeface="Helvetica Neue"/>
              <a:buChar char="○"/>
            </a:pPr>
            <a:r>
              <a:rPr lang="en">
                <a:solidFill>
                  <a:srgbClr val="000000"/>
                </a:solidFill>
                <a:latin typeface="Helvetica Neue"/>
                <a:ea typeface="Helvetica Neue"/>
                <a:cs typeface="Helvetica Neue"/>
                <a:sym typeface="Helvetica Neue"/>
              </a:rPr>
              <a:t>Use the largest model for Index building</a:t>
            </a:r>
            <a:endParaRPr>
              <a:solidFill>
                <a:srgbClr val="000000"/>
              </a:solidFill>
              <a:latin typeface="Helvetica Neue"/>
              <a:ea typeface="Helvetica Neue"/>
              <a:cs typeface="Helvetica Neue"/>
              <a:sym typeface="Helvetica Neue"/>
            </a:endParaRPr>
          </a:p>
          <a:p>
            <a:pPr marL="914400" lvl="1" indent="-317500" algn="l" rtl="0">
              <a:spcBef>
                <a:spcPts val="0"/>
              </a:spcBef>
              <a:spcAft>
                <a:spcPts val="0"/>
              </a:spcAft>
              <a:buClr>
                <a:srgbClr val="000000"/>
              </a:buClr>
              <a:buSzPts val="1400"/>
              <a:buFont typeface="Helvetica Neue"/>
              <a:buChar char="○"/>
            </a:pPr>
            <a:r>
              <a:rPr lang="en">
                <a:solidFill>
                  <a:srgbClr val="000000"/>
                </a:solidFill>
                <a:latin typeface="Helvetica Neue"/>
                <a:ea typeface="Helvetica Neue"/>
                <a:cs typeface="Helvetica Neue"/>
                <a:sym typeface="Helvetica Neue"/>
              </a:rPr>
              <a:t>Leverage smaller query encoders during inference based on the constraints</a:t>
            </a:r>
            <a:endParaRPr>
              <a:solidFill>
                <a:srgbClr val="000000"/>
              </a:solidFill>
              <a:latin typeface="Helvetica Neue"/>
              <a:ea typeface="Helvetica Neue"/>
              <a:cs typeface="Helvetica Neue"/>
              <a:sym typeface="Helvetica Neue"/>
            </a:endParaRPr>
          </a:p>
          <a:p>
            <a:pPr marL="914400" lvl="1" indent="-317500" algn="l" rtl="0">
              <a:spcBef>
                <a:spcPts val="0"/>
              </a:spcBef>
              <a:spcAft>
                <a:spcPts val="0"/>
              </a:spcAft>
              <a:buClr>
                <a:srgbClr val="000000"/>
              </a:buClr>
              <a:buSzPts val="1400"/>
              <a:buFont typeface="Helvetica Neue"/>
              <a:buChar char="○"/>
            </a:pPr>
            <a:r>
              <a:rPr lang="en">
                <a:solidFill>
                  <a:srgbClr val="000000"/>
                </a:solidFill>
                <a:latin typeface="Helvetica Neue"/>
                <a:ea typeface="Helvetica Neue"/>
                <a:cs typeface="Helvetica Neue"/>
                <a:sym typeface="Helvetica Neue"/>
              </a:rPr>
              <a:t>This requires aligned training/distillation for baseline models to work</a:t>
            </a:r>
            <a:endParaRPr>
              <a:solidFill>
                <a:srgbClr val="000000"/>
              </a:solidFill>
              <a:latin typeface="Helvetica Neue"/>
              <a:ea typeface="Helvetica Neue"/>
              <a:cs typeface="Helvetica Neue"/>
              <a:sym typeface="Helvetica Neue"/>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5"/>
          <p:cNvSpPr/>
          <p:nvPr/>
        </p:nvSpPr>
        <p:spPr>
          <a:xfrm>
            <a:off x="1446375" y="964725"/>
            <a:ext cx="876900" cy="1183500"/>
          </a:xfrm>
          <a:prstGeom prst="rect">
            <a:avLst/>
          </a:prstGeom>
          <a:solidFill>
            <a:schemeClr val="lt2"/>
          </a:solidFill>
          <a:ln w="9525" cap="flat" cmpd="sng">
            <a:solidFill>
              <a:srgbClr val="000000"/>
            </a:solidFill>
            <a:prstDash val="solid"/>
            <a:round/>
            <a:headEnd type="none" w="sm" len="sm"/>
            <a:tailEnd type="none" w="sm" len="sm"/>
            <a:extLst>
              <a:ext uri="{C807C97D-BFC1-408E-A445-0C87EB9F89A2}">
                <ask:lineSketchStyleProps xmlns:ask="http://schemas.microsoft.com/office/drawing/2018/sketchyshapes">
                  <ask:type>
                    <ask:lineSketchFreehand/>
                  </ask:type>
                </ask:lineSketchStyleProps>
              </a:ext>
            </a:extLst>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Helvetica Neue"/>
                <a:ea typeface="Helvetica Neue"/>
                <a:cs typeface="Helvetica Neue"/>
                <a:sym typeface="Helvetica Neue"/>
              </a:rPr>
              <a:t>Query Encoder</a:t>
            </a:r>
            <a:endParaRPr>
              <a:latin typeface="Helvetica Neue"/>
              <a:ea typeface="Helvetica Neue"/>
              <a:cs typeface="Helvetica Neue"/>
              <a:sym typeface="Helvetica Neue"/>
            </a:endParaRPr>
          </a:p>
        </p:txBody>
      </p:sp>
      <p:sp>
        <p:nvSpPr>
          <p:cNvPr id="92" name="Google Shape;92;p15"/>
          <p:cNvSpPr/>
          <p:nvPr/>
        </p:nvSpPr>
        <p:spPr>
          <a:xfrm>
            <a:off x="3673950" y="3711500"/>
            <a:ext cx="1651200" cy="605400"/>
          </a:xfrm>
          <a:prstGeom prst="rect">
            <a:avLst/>
          </a:pr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Helvetica Neue"/>
                <a:ea typeface="Helvetica Neue"/>
                <a:cs typeface="Helvetica Neue"/>
                <a:sym typeface="Helvetica Neue"/>
              </a:rPr>
              <a:t>Document Encoder</a:t>
            </a:r>
            <a:endParaRPr>
              <a:latin typeface="Helvetica Neue"/>
              <a:ea typeface="Helvetica Neue"/>
              <a:cs typeface="Helvetica Neue"/>
              <a:sym typeface="Helvetica Neue"/>
            </a:endParaRPr>
          </a:p>
        </p:txBody>
      </p:sp>
      <p:sp>
        <p:nvSpPr>
          <p:cNvPr id="93" name="Google Shape;93;p15"/>
          <p:cNvSpPr/>
          <p:nvPr/>
        </p:nvSpPr>
        <p:spPr>
          <a:xfrm>
            <a:off x="3673950" y="964725"/>
            <a:ext cx="1651200" cy="1183500"/>
          </a:xfrm>
          <a:prstGeom prst="rect">
            <a:avLst/>
          </a:pr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Helvetica Neue"/>
                <a:ea typeface="Helvetica Neue"/>
                <a:cs typeface="Helvetica Neue"/>
                <a:sym typeface="Helvetica Neue"/>
              </a:rPr>
              <a:t>Indexer</a:t>
            </a:r>
            <a:br>
              <a:rPr lang="en" dirty="0">
                <a:latin typeface="Helvetica Neue"/>
                <a:ea typeface="Helvetica Neue"/>
                <a:cs typeface="Helvetica Neue"/>
                <a:sym typeface="Helvetica Neue"/>
              </a:rPr>
            </a:br>
            <a:r>
              <a:rPr lang="en" dirty="0">
                <a:latin typeface="Helvetica Neue"/>
                <a:ea typeface="Helvetica Neue"/>
                <a:cs typeface="Helvetica Neue"/>
                <a:sym typeface="Helvetica Neue"/>
              </a:rPr>
              <a:t>(ANNS)</a:t>
            </a:r>
            <a:endParaRPr dirty="0">
              <a:latin typeface="Helvetica Neue"/>
              <a:ea typeface="Helvetica Neue"/>
              <a:cs typeface="Helvetica Neue"/>
              <a:sym typeface="Helvetica Neue"/>
            </a:endParaRPr>
          </a:p>
        </p:txBody>
      </p:sp>
      <p:sp>
        <p:nvSpPr>
          <p:cNvPr id="94" name="Google Shape;94;p15"/>
          <p:cNvSpPr txBox="1"/>
          <p:nvPr/>
        </p:nvSpPr>
        <p:spPr>
          <a:xfrm>
            <a:off x="3506925" y="4573850"/>
            <a:ext cx="1972800" cy="400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Helvetica Neue"/>
                <a:ea typeface="Helvetica Neue"/>
                <a:cs typeface="Helvetica Neue"/>
                <a:sym typeface="Helvetica Neue"/>
              </a:rPr>
              <a:t>doc1, doc2, …., docN</a:t>
            </a:r>
            <a:endParaRPr>
              <a:latin typeface="Helvetica Neue"/>
              <a:ea typeface="Helvetica Neue"/>
              <a:cs typeface="Helvetica Neue"/>
              <a:sym typeface="Helvetica Neue"/>
            </a:endParaRPr>
          </a:p>
        </p:txBody>
      </p:sp>
      <p:cxnSp>
        <p:nvCxnSpPr>
          <p:cNvPr id="95" name="Google Shape;95;p15"/>
          <p:cNvCxnSpPr>
            <a:stCxn id="94" idx="0"/>
            <a:endCxn id="92" idx="2"/>
          </p:cNvCxnSpPr>
          <p:nvPr/>
        </p:nvCxnSpPr>
        <p:spPr>
          <a:xfrm rot="10800000" flipH="1">
            <a:off x="4493325" y="4317050"/>
            <a:ext cx="6300" cy="256800"/>
          </a:xfrm>
          <a:prstGeom prst="straightConnector1">
            <a:avLst/>
          </a:prstGeom>
          <a:noFill/>
          <a:ln w="9525" cap="flat" cmpd="sng">
            <a:solidFill>
              <a:srgbClr val="000000"/>
            </a:solidFill>
            <a:prstDash val="solid"/>
            <a:round/>
            <a:headEnd type="none" w="med" len="med"/>
            <a:tailEnd type="triangle" w="med" len="med"/>
          </a:ln>
        </p:spPr>
      </p:cxnSp>
      <p:cxnSp>
        <p:nvCxnSpPr>
          <p:cNvPr id="96" name="Google Shape;96;p15"/>
          <p:cNvCxnSpPr>
            <a:endCxn id="97" idx="2"/>
          </p:cNvCxnSpPr>
          <p:nvPr/>
        </p:nvCxnSpPr>
        <p:spPr>
          <a:xfrm rot="10800000" flipH="1">
            <a:off x="3784425" y="3284163"/>
            <a:ext cx="7500" cy="427200"/>
          </a:xfrm>
          <a:prstGeom prst="straightConnector1">
            <a:avLst/>
          </a:prstGeom>
          <a:noFill/>
          <a:ln w="9525" cap="flat" cmpd="sng">
            <a:solidFill>
              <a:srgbClr val="000000"/>
            </a:solidFill>
            <a:prstDash val="solid"/>
            <a:round/>
            <a:headEnd type="none" w="med" len="med"/>
            <a:tailEnd type="triangle" w="med" len="med"/>
          </a:ln>
        </p:spPr>
      </p:cxnSp>
      <p:sp>
        <p:nvSpPr>
          <p:cNvPr id="98" name="Google Shape;98;p15"/>
          <p:cNvSpPr txBox="1"/>
          <p:nvPr/>
        </p:nvSpPr>
        <p:spPr>
          <a:xfrm>
            <a:off x="4550675" y="2692700"/>
            <a:ext cx="4675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a:t>
            </a:r>
            <a:endParaRPr/>
          </a:p>
        </p:txBody>
      </p:sp>
      <p:sp>
        <p:nvSpPr>
          <p:cNvPr id="97" name="Google Shape;97;p15"/>
          <p:cNvSpPr/>
          <p:nvPr/>
        </p:nvSpPr>
        <p:spPr>
          <a:xfrm>
            <a:off x="3747975" y="2575563"/>
            <a:ext cx="87900" cy="708600"/>
          </a:xfrm>
          <a:prstGeom prst="rect">
            <a:avLst/>
          </a:pr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 name="Google Shape;99;p15"/>
          <p:cNvCxnSpPr>
            <a:endCxn id="100" idx="2"/>
          </p:cNvCxnSpPr>
          <p:nvPr/>
        </p:nvCxnSpPr>
        <p:spPr>
          <a:xfrm rot="10800000" flipH="1">
            <a:off x="4013025" y="3284163"/>
            <a:ext cx="7500" cy="427200"/>
          </a:xfrm>
          <a:prstGeom prst="straightConnector1">
            <a:avLst/>
          </a:prstGeom>
          <a:noFill/>
          <a:ln w="9525" cap="flat" cmpd="sng">
            <a:solidFill>
              <a:srgbClr val="000000"/>
            </a:solidFill>
            <a:prstDash val="solid"/>
            <a:round/>
            <a:headEnd type="none" w="med" len="med"/>
            <a:tailEnd type="triangle" w="med" len="med"/>
          </a:ln>
        </p:spPr>
      </p:cxnSp>
      <p:sp>
        <p:nvSpPr>
          <p:cNvPr id="100" name="Google Shape;100;p15"/>
          <p:cNvSpPr/>
          <p:nvPr/>
        </p:nvSpPr>
        <p:spPr>
          <a:xfrm>
            <a:off x="3976575" y="2575563"/>
            <a:ext cx="87900" cy="708600"/>
          </a:xfrm>
          <a:prstGeom prst="rect">
            <a:avLst/>
          </a:pr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 name="Google Shape;101;p15"/>
          <p:cNvCxnSpPr>
            <a:endCxn id="102" idx="2"/>
          </p:cNvCxnSpPr>
          <p:nvPr/>
        </p:nvCxnSpPr>
        <p:spPr>
          <a:xfrm rot="10800000" flipH="1">
            <a:off x="4317825" y="3284163"/>
            <a:ext cx="7500" cy="427200"/>
          </a:xfrm>
          <a:prstGeom prst="straightConnector1">
            <a:avLst/>
          </a:prstGeom>
          <a:noFill/>
          <a:ln w="9525" cap="flat" cmpd="sng">
            <a:solidFill>
              <a:srgbClr val="000000"/>
            </a:solidFill>
            <a:prstDash val="solid"/>
            <a:round/>
            <a:headEnd type="none" w="med" len="med"/>
            <a:tailEnd type="triangle" w="med" len="med"/>
          </a:ln>
        </p:spPr>
      </p:cxnSp>
      <p:sp>
        <p:nvSpPr>
          <p:cNvPr id="102" name="Google Shape;102;p15"/>
          <p:cNvSpPr/>
          <p:nvPr/>
        </p:nvSpPr>
        <p:spPr>
          <a:xfrm>
            <a:off x="4281375" y="2575563"/>
            <a:ext cx="87900" cy="708600"/>
          </a:xfrm>
          <a:prstGeom prst="rect">
            <a:avLst/>
          </a:pr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 name="Google Shape;103;p15"/>
          <p:cNvCxnSpPr>
            <a:endCxn id="104" idx="2"/>
          </p:cNvCxnSpPr>
          <p:nvPr/>
        </p:nvCxnSpPr>
        <p:spPr>
          <a:xfrm rot="10800000" flipH="1">
            <a:off x="5079825" y="3284163"/>
            <a:ext cx="7500" cy="427200"/>
          </a:xfrm>
          <a:prstGeom prst="straightConnector1">
            <a:avLst/>
          </a:prstGeom>
          <a:noFill/>
          <a:ln w="9525" cap="flat" cmpd="sng">
            <a:solidFill>
              <a:srgbClr val="000000"/>
            </a:solidFill>
            <a:prstDash val="solid"/>
            <a:round/>
            <a:headEnd type="none" w="med" len="med"/>
            <a:tailEnd type="triangle" w="med" len="med"/>
          </a:ln>
        </p:spPr>
      </p:cxnSp>
      <p:sp>
        <p:nvSpPr>
          <p:cNvPr id="104" name="Google Shape;104;p15"/>
          <p:cNvSpPr/>
          <p:nvPr/>
        </p:nvSpPr>
        <p:spPr>
          <a:xfrm>
            <a:off x="5043375" y="2575563"/>
            <a:ext cx="87900" cy="708600"/>
          </a:xfrm>
          <a:prstGeom prst="rect">
            <a:avLst/>
          </a:pr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5"/>
          <p:cNvSpPr txBox="1"/>
          <p:nvPr/>
        </p:nvSpPr>
        <p:spPr>
          <a:xfrm>
            <a:off x="2054325" y="2883963"/>
            <a:ext cx="1592700" cy="400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Helvetica Neue"/>
                <a:ea typeface="Helvetica Neue"/>
                <a:cs typeface="Helvetica Neue"/>
                <a:sym typeface="Helvetica Neue"/>
              </a:rPr>
              <a:t>Doc embeddings</a:t>
            </a:r>
            <a:endParaRPr>
              <a:latin typeface="Helvetica Neue"/>
              <a:ea typeface="Helvetica Neue"/>
              <a:cs typeface="Helvetica Neue"/>
              <a:sym typeface="Helvetica Neue"/>
            </a:endParaRPr>
          </a:p>
        </p:txBody>
      </p:sp>
      <p:cxnSp>
        <p:nvCxnSpPr>
          <p:cNvPr id="106" name="Google Shape;106;p15"/>
          <p:cNvCxnSpPr>
            <a:stCxn id="97" idx="0"/>
          </p:cNvCxnSpPr>
          <p:nvPr/>
        </p:nvCxnSpPr>
        <p:spPr>
          <a:xfrm rot="10800000" flipH="1">
            <a:off x="3791925" y="2162463"/>
            <a:ext cx="7200" cy="413100"/>
          </a:xfrm>
          <a:prstGeom prst="straightConnector1">
            <a:avLst/>
          </a:prstGeom>
          <a:noFill/>
          <a:ln w="9525" cap="flat" cmpd="sng">
            <a:solidFill>
              <a:srgbClr val="000000"/>
            </a:solidFill>
            <a:prstDash val="solid"/>
            <a:round/>
            <a:headEnd type="none" w="med" len="med"/>
            <a:tailEnd type="triangle" w="med" len="med"/>
          </a:ln>
        </p:spPr>
      </p:cxnSp>
      <p:cxnSp>
        <p:nvCxnSpPr>
          <p:cNvPr id="107" name="Google Shape;107;p15"/>
          <p:cNvCxnSpPr/>
          <p:nvPr/>
        </p:nvCxnSpPr>
        <p:spPr>
          <a:xfrm rot="10800000" flipH="1">
            <a:off x="4020525" y="2162463"/>
            <a:ext cx="7200" cy="413100"/>
          </a:xfrm>
          <a:prstGeom prst="straightConnector1">
            <a:avLst/>
          </a:prstGeom>
          <a:noFill/>
          <a:ln w="9525" cap="flat" cmpd="sng">
            <a:solidFill>
              <a:srgbClr val="000000"/>
            </a:solidFill>
            <a:prstDash val="solid"/>
            <a:round/>
            <a:headEnd type="none" w="med" len="med"/>
            <a:tailEnd type="triangle" w="med" len="med"/>
          </a:ln>
        </p:spPr>
      </p:cxnSp>
      <p:cxnSp>
        <p:nvCxnSpPr>
          <p:cNvPr id="108" name="Google Shape;108;p15"/>
          <p:cNvCxnSpPr/>
          <p:nvPr/>
        </p:nvCxnSpPr>
        <p:spPr>
          <a:xfrm rot="10800000" flipH="1">
            <a:off x="4325325" y="2162463"/>
            <a:ext cx="7200" cy="413100"/>
          </a:xfrm>
          <a:prstGeom prst="straightConnector1">
            <a:avLst/>
          </a:prstGeom>
          <a:noFill/>
          <a:ln w="9525" cap="flat" cmpd="sng">
            <a:solidFill>
              <a:srgbClr val="000000"/>
            </a:solidFill>
            <a:prstDash val="solid"/>
            <a:round/>
            <a:headEnd type="none" w="med" len="med"/>
            <a:tailEnd type="triangle" w="med" len="med"/>
          </a:ln>
        </p:spPr>
      </p:cxnSp>
      <p:cxnSp>
        <p:nvCxnSpPr>
          <p:cNvPr id="109" name="Google Shape;109;p15"/>
          <p:cNvCxnSpPr/>
          <p:nvPr/>
        </p:nvCxnSpPr>
        <p:spPr>
          <a:xfrm rot="10800000" flipH="1">
            <a:off x="5087325" y="2162463"/>
            <a:ext cx="7200" cy="413100"/>
          </a:xfrm>
          <a:prstGeom prst="straightConnector1">
            <a:avLst/>
          </a:prstGeom>
          <a:noFill/>
          <a:ln w="9525" cap="flat" cmpd="sng">
            <a:solidFill>
              <a:srgbClr val="000000"/>
            </a:solidFill>
            <a:prstDash val="solid"/>
            <a:round/>
            <a:headEnd type="none" w="med" len="med"/>
            <a:tailEnd type="triangle" w="med" len="med"/>
          </a:ln>
        </p:spPr>
      </p:cxnSp>
      <p:sp>
        <p:nvSpPr>
          <p:cNvPr id="110" name="Google Shape;110;p15"/>
          <p:cNvSpPr txBox="1"/>
          <p:nvPr/>
        </p:nvSpPr>
        <p:spPr>
          <a:xfrm>
            <a:off x="511200" y="1356375"/>
            <a:ext cx="657600" cy="400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Helvetica Neue"/>
                <a:ea typeface="Helvetica Neue"/>
                <a:cs typeface="Helvetica Neue"/>
                <a:sym typeface="Helvetica Neue"/>
              </a:rPr>
              <a:t>query</a:t>
            </a:r>
            <a:endParaRPr>
              <a:latin typeface="Helvetica Neue"/>
              <a:ea typeface="Helvetica Neue"/>
              <a:cs typeface="Helvetica Neue"/>
              <a:sym typeface="Helvetica Neue"/>
            </a:endParaRPr>
          </a:p>
        </p:txBody>
      </p:sp>
      <p:cxnSp>
        <p:nvCxnSpPr>
          <p:cNvPr id="111" name="Google Shape;111;p15"/>
          <p:cNvCxnSpPr>
            <a:stCxn id="110" idx="3"/>
            <a:endCxn id="91" idx="1"/>
          </p:cNvCxnSpPr>
          <p:nvPr/>
        </p:nvCxnSpPr>
        <p:spPr>
          <a:xfrm>
            <a:off x="1168800" y="1556475"/>
            <a:ext cx="277500" cy="0"/>
          </a:xfrm>
          <a:prstGeom prst="straightConnector1">
            <a:avLst/>
          </a:prstGeom>
          <a:noFill/>
          <a:ln w="9525" cap="flat" cmpd="sng">
            <a:solidFill>
              <a:srgbClr val="000000"/>
            </a:solidFill>
            <a:prstDash val="solid"/>
            <a:round/>
            <a:headEnd type="none" w="med" len="med"/>
            <a:tailEnd type="triangle" w="med" len="med"/>
          </a:ln>
        </p:spPr>
      </p:cxnSp>
      <p:cxnSp>
        <p:nvCxnSpPr>
          <p:cNvPr id="112" name="Google Shape;112;p15"/>
          <p:cNvCxnSpPr>
            <a:stCxn id="91" idx="3"/>
            <a:endCxn id="113" idx="1"/>
          </p:cNvCxnSpPr>
          <p:nvPr/>
        </p:nvCxnSpPr>
        <p:spPr>
          <a:xfrm>
            <a:off x="2323275" y="1556475"/>
            <a:ext cx="251700" cy="300"/>
          </a:xfrm>
          <a:prstGeom prst="straightConnector1">
            <a:avLst/>
          </a:prstGeom>
          <a:noFill/>
          <a:ln w="9525" cap="flat" cmpd="sng">
            <a:solidFill>
              <a:srgbClr val="000000"/>
            </a:solidFill>
            <a:prstDash val="solid"/>
            <a:round/>
            <a:headEnd type="none" w="med" len="med"/>
            <a:tailEnd type="triangle" w="med" len="med"/>
          </a:ln>
        </p:spPr>
      </p:cxnSp>
      <p:sp>
        <p:nvSpPr>
          <p:cNvPr id="113" name="Google Shape;113;p15"/>
          <p:cNvSpPr/>
          <p:nvPr/>
        </p:nvSpPr>
        <p:spPr>
          <a:xfrm>
            <a:off x="2574825" y="1202613"/>
            <a:ext cx="87900" cy="708600"/>
          </a:xfrm>
          <a:prstGeom prst="rect">
            <a:avLst/>
          </a:pr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4" name="Google Shape;114;p15"/>
          <p:cNvCxnSpPr>
            <a:stCxn id="113" idx="3"/>
            <a:endCxn id="93" idx="1"/>
          </p:cNvCxnSpPr>
          <p:nvPr/>
        </p:nvCxnSpPr>
        <p:spPr>
          <a:xfrm rot="10800000" flipH="1">
            <a:off x="2662725" y="1556613"/>
            <a:ext cx="1011300" cy="300"/>
          </a:xfrm>
          <a:prstGeom prst="straightConnector1">
            <a:avLst/>
          </a:prstGeom>
          <a:noFill/>
          <a:ln w="9525" cap="flat" cmpd="sng">
            <a:solidFill>
              <a:srgbClr val="000000"/>
            </a:solidFill>
            <a:prstDash val="solid"/>
            <a:round/>
            <a:headEnd type="none" w="med" len="med"/>
            <a:tailEnd type="triangle" w="med" len="med"/>
          </a:ln>
        </p:spPr>
      </p:cxnSp>
      <p:cxnSp>
        <p:nvCxnSpPr>
          <p:cNvPr id="115" name="Google Shape;115;p15"/>
          <p:cNvCxnSpPr>
            <a:stCxn id="93" idx="3"/>
          </p:cNvCxnSpPr>
          <p:nvPr/>
        </p:nvCxnSpPr>
        <p:spPr>
          <a:xfrm rot="10800000" flipH="1">
            <a:off x="5325150" y="1548975"/>
            <a:ext cx="695100" cy="7500"/>
          </a:xfrm>
          <a:prstGeom prst="straightConnector1">
            <a:avLst/>
          </a:prstGeom>
          <a:noFill/>
          <a:ln w="9525" cap="flat" cmpd="sng">
            <a:solidFill>
              <a:srgbClr val="000000"/>
            </a:solidFill>
            <a:prstDash val="solid"/>
            <a:round/>
            <a:headEnd type="none" w="med" len="med"/>
            <a:tailEnd type="triangle" w="med" len="med"/>
          </a:ln>
        </p:spPr>
      </p:cxnSp>
      <p:sp>
        <p:nvSpPr>
          <p:cNvPr id="116" name="Google Shape;116;p15"/>
          <p:cNvSpPr txBox="1"/>
          <p:nvPr/>
        </p:nvSpPr>
        <p:spPr>
          <a:xfrm>
            <a:off x="6020250" y="1352625"/>
            <a:ext cx="1344300" cy="400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Helvetica Neue"/>
                <a:ea typeface="Helvetica Neue"/>
                <a:cs typeface="Helvetica Neue"/>
                <a:sym typeface="Helvetica Neue"/>
              </a:rPr>
              <a:t>doc6, doc172</a:t>
            </a:r>
            <a:endParaRPr>
              <a:latin typeface="Helvetica Neue"/>
              <a:ea typeface="Helvetica Neue"/>
              <a:cs typeface="Helvetica Neue"/>
              <a:sym typeface="Helvetica Neue"/>
            </a:endParaRPr>
          </a:p>
        </p:txBody>
      </p:sp>
      <p:sp>
        <p:nvSpPr>
          <p:cNvPr id="117" name="Google Shape;117;p15"/>
          <p:cNvSpPr txBox="1"/>
          <p:nvPr/>
        </p:nvSpPr>
        <p:spPr>
          <a:xfrm>
            <a:off x="5896050" y="1852763"/>
            <a:ext cx="1592700" cy="615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Helvetica Neue"/>
                <a:ea typeface="Helvetica Neue"/>
                <a:cs typeface="Helvetica Neue"/>
                <a:sym typeface="Helvetica Neue"/>
              </a:rPr>
              <a:t>Retrieved documents</a:t>
            </a:r>
            <a:endParaRPr>
              <a:latin typeface="Helvetica Neue"/>
              <a:ea typeface="Helvetica Neue"/>
              <a:cs typeface="Helvetica Neue"/>
              <a:sym typeface="Helvetica Neue"/>
            </a:endParaRPr>
          </a:p>
        </p:txBody>
      </p:sp>
      <p:sp>
        <p:nvSpPr>
          <p:cNvPr id="118" name="Google Shape;118;p15"/>
          <p:cNvSpPr txBox="1"/>
          <p:nvPr/>
        </p:nvSpPr>
        <p:spPr>
          <a:xfrm>
            <a:off x="189950" y="175350"/>
            <a:ext cx="8416500" cy="53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300" dirty="0">
                <a:latin typeface="Google Sans Medium"/>
                <a:ea typeface="Google Sans Medium"/>
                <a:cs typeface="Google Sans Medium"/>
                <a:sym typeface="Google Sans Medium"/>
              </a:rPr>
              <a:t>Semantic Search: Dual Encoder Models</a:t>
            </a:r>
            <a:endParaRPr sz="2300" dirty="0">
              <a:latin typeface="Google Sans Medium"/>
              <a:ea typeface="Google Sans Medium"/>
              <a:cs typeface="Google Sans Medium"/>
              <a:sym typeface="Google Sans Medium"/>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10"/>
                                        </p:tgtEl>
                                        <p:attrNameLst>
                                          <p:attrName>style.visibility</p:attrName>
                                        </p:attrNameLst>
                                      </p:cBhvr>
                                      <p:to>
                                        <p:strVal val="visible"/>
                                      </p:to>
                                    </p:set>
                                    <p:animEffect transition="in" filter="fade">
                                      <p:cBhvr>
                                        <p:cTn id="19" dur="300"/>
                                        <p:tgtEl>
                                          <p:spTgt spid="110"/>
                                        </p:tgtEl>
                                      </p:cBhvr>
                                    </p:animEffect>
                                  </p:childTnLst>
                                </p:cTn>
                              </p:par>
                            </p:childTnLst>
                          </p:cTn>
                        </p:par>
                        <p:par>
                          <p:cTn id="20" fill="hold">
                            <p:stCondLst>
                              <p:cond delay="300"/>
                            </p:stCondLst>
                            <p:childTnLst>
                              <p:par>
                                <p:cTn id="21" presetID="10" presetClass="entr" presetSubtype="0" fill="hold" nodeType="afterEffect">
                                  <p:stCondLst>
                                    <p:cond delay="0"/>
                                  </p:stCondLst>
                                  <p:childTnLst>
                                    <p:set>
                                      <p:cBhvr>
                                        <p:cTn id="22" dur="1" fill="hold">
                                          <p:stCondLst>
                                            <p:cond delay="0"/>
                                          </p:stCondLst>
                                        </p:cTn>
                                        <p:tgtEl>
                                          <p:spTgt spid="111"/>
                                        </p:tgtEl>
                                        <p:attrNameLst>
                                          <p:attrName>style.visibility</p:attrName>
                                        </p:attrNameLst>
                                      </p:cBhvr>
                                      <p:to>
                                        <p:strVal val="visible"/>
                                      </p:to>
                                    </p:set>
                                    <p:animEffect transition="in" filter="fade">
                                      <p:cBhvr>
                                        <p:cTn id="23" dur="100"/>
                                        <p:tgtEl>
                                          <p:spTgt spid="111"/>
                                        </p:tgtEl>
                                      </p:cBhvr>
                                    </p:animEffect>
                                  </p:childTnLst>
                                </p:cTn>
                              </p:par>
                            </p:childTnLst>
                          </p:cTn>
                        </p:par>
                        <p:par>
                          <p:cTn id="24" fill="hold">
                            <p:stCondLst>
                              <p:cond delay="400"/>
                            </p:stCondLst>
                            <p:childTnLst>
                              <p:par>
                                <p:cTn id="25" presetID="10" presetClass="entr" presetSubtype="0" fill="hold" nodeType="afterEffect">
                                  <p:stCondLst>
                                    <p:cond delay="0"/>
                                  </p:stCondLst>
                                  <p:childTnLst>
                                    <p:set>
                                      <p:cBhvr>
                                        <p:cTn id="26" dur="1" fill="hold">
                                          <p:stCondLst>
                                            <p:cond delay="0"/>
                                          </p:stCondLst>
                                        </p:cTn>
                                        <p:tgtEl>
                                          <p:spTgt spid="112"/>
                                        </p:tgtEl>
                                        <p:attrNameLst>
                                          <p:attrName>style.visibility</p:attrName>
                                        </p:attrNameLst>
                                      </p:cBhvr>
                                      <p:to>
                                        <p:strVal val="visible"/>
                                      </p:to>
                                    </p:set>
                                    <p:animEffect transition="in" filter="fade">
                                      <p:cBhvr>
                                        <p:cTn id="27" dur="100"/>
                                        <p:tgtEl>
                                          <p:spTgt spid="112"/>
                                        </p:tgtEl>
                                      </p:cBhvr>
                                    </p:animEffect>
                                  </p:childTnLst>
                                </p:cTn>
                              </p:par>
                            </p:childTnLst>
                          </p:cTn>
                        </p:par>
                        <p:par>
                          <p:cTn id="28" fill="hold">
                            <p:stCondLst>
                              <p:cond delay="500"/>
                            </p:stCondLst>
                            <p:childTnLst>
                              <p:par>
                                <p:cTn id="29" presetID="10" presetClass="entr" presetSubtype="0" fill="hold" nodeType="afterEffect">
                                  <p:stCondLst>
                                    <p:cond delay="0"/>
                                  </p:stCondLst>
                                  <p:childTnLst>
                                    <p:set>
                                      <p:cBhvr>
                                        <p:cTn id="30" dur="1" fill="hold">
                                          <p:stCondLst>
                                            <p:cond delay="0"/>
                                          </p:stCondLst>
                                        </p:cTn>
                                        <p:tgtEl>
                                          <p:spTgt spid="113"/>
                                        </p:tgtEl>
                                        <p:attrNameLst>
                                          <p:attrName>style.visibility</p:attrName>
                                        </p:attrNameLst>
                                      </p:cBhvr>
                                      <p:to>
                                        <p:strVal val="visible"/>
                                      </p:to>
                                    </p:set>
                                    <p:animEffect transition="in" filter="fade">
                                      <p:cBhvr>
                                        <p:cTn id="31" dur="100"/>
                                        <p:tgtEl>
                                          <p:spTgt spid="113"/>
                                        </p:tgtEl>
                                      </p:cBhvr>
                                    </p:animEffect>
                                  </p:childTnLst>
                                </p:cTn>
                              </p:par>
                            </p:childTnLst>
                          </p:cTn>
                        </p:par>
                        <p:par>
                          <p:cTn id="32" fill="hold">
                            <p:stCondLst>
                              <p:cond delay="600"/>
                            </p:stCondLst>
                            <p:childTnLst>
                              <p:par>
                                <p:cTn id="33" presetID="10" presetClass="entr" presetSubtype="0" fill="hold" nodeType="afterEffect">
                                  <p:stCondLst>
                                    <p:cond delay="0"/>
                                  </p:stCondLst>
                                  <p:childTnLst>
                                    <p:set>
                                      <p:cBhvr>
                                        <p:cTn id="34" dur="1" fill="hold">
                                          <p:stCondLst>
                                            <p:cond delay="0"/>
                                          </p:stCondLst>
                                        </p:cTn>
                                        <p:tgtEl>
                                          <p:spTgt spid="114"/>
                                        </p:tgtEl>
                                        <p:attrNameLst>
                                          <p:attrName>style.visibility</p:attrName>
                                        </p:attrNameLst>
                                      </p:cBhvr>
                                      <p:to>
                                        <p:strVal val="visible"/>
                                      </p:to>
                                    </p:set>
                                    <p:animEffect transition="in" filter="fade">
                                      <p:cBhvr>
                                        <p:cTn id="35" dur="100"/>
                                        <p:tgtEl>
                                          <p:spTgt spid="114"/>
                                        </p:tgtEl>
                                      </p:cBhvr>
                                    </p:animEffec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115"/>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116"/>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117"/>
                                        </p:tgtEl>
                                        <p:attrNameLst>
                                          <p:attrName>style.visibility</p:attrName>
                                        </p:attrNameLst>
                                      </p:cBhvr>
                                      <p:to>
                                        <p:strVal val="visible"/>
                                      </p:to>
                                    </p:set>
                                  </p:childTnLst>
                                </p:cTn>
                              </p:par>
                            </p:childTnLst>
                          </p:cTn>
                        </p:par>
                        <p:par>
                          <p:cTn id="44" fill="hold">
                            <p:stCondLst>
                              <p:cond delay="0"/>
                            </p:stCondLst>
                            <p:childTnLst>
                              <p:par>
                                <p:cTn id="45" presetID="10" presetClass="entr" presetSubtype="0" fill="hold" grpId="0" nodeType="afterEffect">
                                  <p:stCondLst>
                                    <p:cond delay="0"/>
                                  </p:stCondLst>
                                  <p:childTnLst>
                                    <p:set>
                                      <p:cBhvr>
                                        <p:cTn id="46" dur="1" fill="hold">
                                          <p:stCondLst>
                                            <p:cond delay="0"/>
                                          </p:stCondLst>
                                        </p:cTn>
                                        <p:tgtEl>
                                          <p:spTgt spid="91"/>
                                        </p:tgtEl>
                                        <p:attrNameLst>
                                          <p:attrName>style.visibility</p:attrName>
                                        </p:attrNameLst>
                                      </p:cBhvr>
                                      <p:to>
                                        <p:strVal val="visible"/>
                                      </p:to>
                                    </p:set>
                                    <p:animEffect transition="in" filter="fade">
                                      <p:cBhvr>
                                        <p:cTn id="47" dur="1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5"/>
          <p:cNvSpPr/>
          <p:nvPr/>
        </p:nvSpPr>
        <p:spPr>
          <a:xfrm>
            <a:off x="1446375" y="964725"/>
            <a:ext cx="876900" cy="1183500"/>
          </a:xfrm>
          <a:prstGeom prst="rect">
            <a:avLst/>
          </a:prstGeom>
          <a:solidFill>
            <a:schemeClr val="lt2"/>
          </a:solidFill>
          <a:ln w="9525" cap="flat" cmpd="sng">
            <a:solidFill>
              <a:srgbClr val="000000"/>
            </a:solidFill>
            <a:prstDash val="solid"/>
            <a:round/>
            <a:headEnd type="none" w="sm" len="sm"/>
            <a:tailEnd type="none" w="sm" len="sm"/>
            <a:extLst>
              <a:ext uri="{C807C97D-BFC1-408E-A445-0C87EB9F89A2}">
                <ask:lineSketchStyleProps xmlns:ask="http://schemas.microsoft.com/office/drawing/2018/sketchyshapes">
                  <ask:type>
                    <ask:lineSketchFreehand/>
                  </ask:type>
                </ask:lineSketchStyleProps>
              </a:ext>
            </a:extLst>
          </a:ln>
        </p:spPr>
        <p:txBody>
          <a:bodyPr spcFirstLastPara="1" wrap="square" lIns="91425" tIns="91425" rIns="91425" bIns="91425" anchor="ctr" anchorCtr="0">
            <a:noAutofit/>
          </a:bodyPr>
          <a:lstStyle/>
          <a:p>
            <a:endParaRPr lang="en-IN" b="1" dirty="0">
              <a:solidFill>
                <a:schemeClr val="accent1">
                  <a:lumMod val="75000"/>
                </a:schemeClr>
              </a:solidFill>
            </a:endParaRPr>
          </a:p>
          <a:p>
            <a:endParaRPr lang="en-IN" b="1" dirty="0">
              <a:solidFill>
                <a:schemeClr val="accent1">
                  <a:lumMod val="75000"/>
                </a:schemeClr>
              </a:solidFill>
            </a:endParaRPr>
          </a:p>
          <a:p>
            <a:r>
              <a:rPr lang="en-IN" sz="1050" b="1" dirty="0" err="1">
                <a:solidFill>
                  <a:schemeClr val="accent1">
                    <a:lumMod val="75000"/>
                  </a:schemeClr>
                </a:solidFill>
              </a:rPr>
              <a:t>MatFormer</a:t>
            </a:r>
            <a:endParaRPr lang="en-IN" sz="1050" dirty="0">
              <a:solidFill>
                <a:schemeClr val="accent1">
                  <a:lumMod val="75000"/>
                </a:schemeClr>
              </a:solidFill>
            </a:endParaRPr>
          </a:p>
          <a:p>
            <a:br>
              <a:rPr lang="en-IN" dirty="0"/>
            </a:br>
            <a:endParaRPr dirty="0">
              <a:latin typeface="Helvetica Neue"/>
              <a:ea typeface="Helvetica Neue"/>
              <a:cs typeface="Helvetica Neue"/>
              <a:sym typeface="Helvetica Neue"/>
            </a:endParaRPr>
          </a:p>
        </p:txBody>
      </p:sp>
      <p:sp>
        <p:nvSpPr>
          <p:cNvPr id="92" name="Google Shape;92;p15"/>
          <p:cNvSpPr/>
          <p:nvPr/>
        </p:nvSpPr>
        <p:spPr>
          <a:xfrm>
            <a:off x="3673950" y="3711500"/>
            <a:ext cx="1651200" cy="605400"/>
          </a:xfrm>
          <a:prstGeom prst="rect">
            <a:avLst/>
          </a:pr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Helvetica Neue"/>
                <a:ea typeface="Helvetica Neue"/>
                <a:cs typeface="Helvetica Neue"/>
                <a:sym typeface="Helvetica Neue"/>
              </a:rPr>
              <a:t>Document Encoder</a:t>
            </a:r>
            <a:endParaRPr>
              <a:latin typeface="Helvetica Neue"/>
              <a:ea typeface="Helvetica Neue"/>
              <a:cs typeface="Helvetica Neue"/>
              <a:sym typeface="Helvetica Neue"/>
            </a:endParaRPr>
          </a:p>
        </p:txBody>
      </p:sp>
      <p:sp>
        <p:nvSpPr>
          <p:cNvPr id="93" name="Google Shape;93;p15"/>
          <p:cNvSpPr/>
          <p:nvPr/>
        </p:nvSpPr>
        <p:spPr>
          <a:xfrm>
            <a:off x="3673950" y="964725"/>
            <a:ext cx="1651200" cy="1183500"/>
          </a:xfrm>
          <a:prstGeom prst="rect">
            <a:avLst/>
          </a:prstGeom>
          <a:solidFill>
            <a:schemeClr val="lt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latin typeface="Helvetica Neue"/>
                <a:ea typeface="Helvetica Neue"/>
                <a:cs typeface="Helvetica Neue"/>
                <a:sym typeface="Helvetica Neue"/>
              </a:rPr>
              <a:t>Indexer</a:t>
            </a:r>
            <a:br>
              <a:rPr lang="en" dirty="0">
                <a:latin typeface="Helvetica Neue"/>
                <a:ea typeface="Helvetica Neue"/>
                <a:cs typeface="Helvetica Neue"/>
                <a:sym typeface="Helvetica Neue"/>
              </a:rPr>
            </a:br>
            <a:r>
              <a:rPr lang="en" dirty="0">
                <a:latin typeface="Helvetica Neue"/>
                <a:ea typeface="Helvetica Neue"/>
                <a:cs typeface="Helvetica Neue"/>
                <a:sym typeface="Helvetica Neue"/>
              </a:rPr>
              <a:t>(ANNS)</a:t>
            </a:r>
            <a:endParaRPr dirty="0">
              <a:latin typeface="Helvetica Neue"/>
              <a:ea typeface="Helvetica Neue"/>
              <a:cs typeface="Helvetica Neue"/>
              <a:sym typeface="Helvetica Neue"/>
            </a:endParaRPr>
          </a:p>
        </p:txBody>
      </p:sp>
      <p:sp>
        <p:nvSpPr>
          <p:cNvPr id="94" name="Google Shape;94;p15"/>
          <p:cNvSpPr txBox="1"/>
          <p:nvPr/>
        </p:nvSpPr>
        <p:spPr>
          <a:xfrm>
            <a:off x="3506925" y="4573850"/>
            <a:ext cx="1972800" cy="400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Helvetica Neue"/>
                <a:ea typeface="Helvetica Neue"/>
                <a:cs typeface="Helvetica Neue"/>
                <a:sym typeface="Helvetica Neue"/>
              </a:rPr>
              <a:t>doc1, doc2, …., docN</a:t>
            </a:r>
            <a:endParaRPr>
              <a:latin typeface="Helvetica Neue"/>
              <a:ea typeface="Helvetica Neue"/>
              <a:cs typeface="Helvetica Neue"/>
              <a:sym typeface="Helvetica Neue"/>
            </a:endParaRPr>
          </a:p>
        </p:txBody>
      </p:sp>
      <p:cxnSp>
        <p:nvCxnSpPr>
          <p:cNvPr id="95" name="Google Shape;95;p15"/>
          <p:cNvCxnSpPr>
            <a:stCxn id="94" idx="0"/>
            <a:endCxn id="92" idx="2"/>
          </p:cNvCxnSpPr>
          <p:nvPr/>
        </p:nvCxnSpPr>
        <p:spPr>
          <a:xfrm rot="10800000" flipH="1">
            <a:off x="4493325" y="4317050"/>
            <a:ext cx="6300" cy="256800"/>
          </a:xfrm>
          <a:prstGeom prst="straightConnector1">
            <a:avLst/>
          </a:prstGeom>
          <a:noFill/>
          <a:ln w="9525" cap="flat" cmpd="sng">
            <a:solidFill>
              <a:srgbClr val="000000"/>
            </a:solidFill>
            <a:prstDash val="solid"/>
            <a:round/>
            <a:headEnd type="none" w="med" len="med"/>
            <a:tailEnd type="triangle" w="med" len="med"/>
          </a:ln>
        </p:spPr>
      </p:cxnSp>
      <p:cxnSp>
        <p:nvCxnSpPr>
          <p:cNvPr id="96" name="Google Shape;96;p15"/>
          <p:cNvCxnSpPr>
            <a:endCxn id="97" idx="2"/>
          </p:cNvCxnSpPr>
          <p:nvPr/>
        </p:nvCxnSpPr>
        <p:spPr>
          <a:xfrm rot="10800000" flipH="1">
            <a:off x="3784425" y="3284163"/>
            <a:ext cx="7500" cy="427200"/>
          </a:xfrm>
          <a:prstGeom prst="straightConnector1">
            <a:avLst/>
          </a:prstGeom>
          <a:noFill/>
          <a:ln w="9525" cap="flat" cmpd="sng">
            <a:solidFill>
              <a:srgbClr val="000000"/>
            </a:solidFill>
            <a:prstDash val="solid"/>
            <a:round/>
            <a:headEnd type="none" w="med" len="med"/>
            <a:tailEnd type="triangle" w="med" len="med"/>
          </a:ln>
        </p:spPr>
      </p:cxnSp>
      <p:sp>
        <p:nvSpPr>
          <p:cNvPr id="98" name="Google Shape;98;p15"/>
          <p:cNvSpPr txBox="1"/>
          <p:nvPr/>
        </p:nvSpPr>
        <p:spPr>
          <a:xfrm>
            <a:off x="4550675" y="2692700"/>
            <a:ext cx="4675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a:t>
            </a:r>
            <a:endParaRPr/>
          </a:p>
        </p:txBody>
      </p:sp>
      <p:sp>
        <p:nvSpPr>
          <p:cNvPr id="97" name="Google Shape;97;p15"/>
          <p:cNvSpPr/>
          <p:nvPr/>
        </p:nvSpPr>
        <p:spPr>
          <a:xfrm>
            <a:off x="3747975" y="2575563"/>
            <a:ext cx="87900" cy="708600"/>
          </a:xfrm>
          <a:prstGeom prst="rect">
            <a:avLst/>
          </a:pr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 name="Google Shape;99;p15"/>
          <p:cNvCxnSpPr>
            <a:endCxn id="100" idx="2"/>
          </p:cNvCxnSpPr>
          <p:nvPr/>
        </p:nvCxnSpPr>
        <p:spPr>
          <a:xfrm rot="10800000" flipH="1">
            <a:off x="4013025" y="3284163"/>
            <a:ext cx="7500" cy="427200"/>
          </a:xfrm>
          <a:prstGeom prst="straightConnector1">
            <a:avLst/>
          </a:prstGeom>
          <a:noFill/>
          <a:ln w="9525" cap="flat" cmpd="sng">
            <a:solidFill>
              <a:srgbClr val="000000"/>
            </a:solidFill>
            <a:prstDash val="solid"/>
            <a:round/>
            <a:headEnd type="none" w="med" len="med"/>
            <a:tailEnd type="triangle" w="med" len="med"/>
          </a:ln>
        </p:spPr>
      </p:cxnSp>
      <p:sp>
        <p:nvSpPr>
          <p:cNvPr id="100" name="Google Shape;100;p15"/>
          <p:cNvSpPr/>
          <p:nvPr/>
        </p:nvSpPr>
        <p:spPr>
          <a:xfrm>
            <a:off x="3976575" y="2575563"/>
            <a:ext cx="87900" cy="708600"/>
          </a:xfrm>
          <a:prstGeom prst="rect">
            <a:avLst/>
          </a:pr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1" name="Google Shape;101;p15"/>
          <p:cNvCxnSpPr>
            <a:endCxn id="102" idx="2"/>
          </p:cNvCxnSpPr>
          <p:nvPr/>
        </p:nvCxnSpPr>
        <p:spPr>
          <a:xfrm rot="10800000" flipH="1">
            <a:off x="4317825" y="3284163"/>
            <a:ext cx="7500" cy="427200"/>
          </a:xfrm>
          <a:prstGeom prst="straightConnector1">
            <a:avLst/>
          </a:prstGeom>
          <a:noFill/>
          <a:ln w="9525" cap="flat" cmpd="sng">
            <a:solidFill>
              <a:srgbClr val="000000"/>
            </a:solidFill>
            <a:prstDash val="solid"/>
            <a:round/>
            <a:headEnd type="none" w="med" len="med"/>
            <a:tailEnd type="triangle" w="med" len="med"/>
          </a:ln>
        </p:spPr>
      </p:cxnSp>
      <p:sp>
        <p:nvSpPr>
          <p:cNvPr id="102" name="Google Shape;102;p15"/>
          <p:cNvSpPr/>
          <p:nvPr/>
        </p:nvSpPr>
        <p:spPr>
          <a:xfrm>
            <a:off x="4281375" y="2575563"/>
            <a:ext cx="87900" cy="708600"/>
          </a:xfrm>
          <a:prstGeom prst="rect">
            <a:avLst/>
          </a:pr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 name="Google Shape;103;p15"/>
          <p:cNvCxnSpPr>
            <a:endCxn id="104" idx="2"/>
          </p:cNvCxnSpPr>
          <p:nvPr/>
        </p:nvCxnSpPr>
        <p:spPr>
          <a:xfrm rot="10800000" flipH="1">
            <a:off x="5079825" y="3284163"/>
            <a:ext cx="7500" cy="427200"/>
          </a:xfrm>
          <a:prstGeom prst="straightConnector1">
            <a:avLst/>
          </a:prstGeom>
          <a:noFill/>
          <a:ln w="9525" cap="flat" cmpd="sng">
            <a:solidFill>
              <a:srgbClr val="000000"/>
            </a:solidFill>
            <a:prstDash val="solid"/>
            <a:round/>
            <a:headEnd type="none" w="med" len="med"/>
            <a:tailEnd type="triangle" w="med" len="med"/>
          </a:ln>
        </p:spPr>
      </p:cxnSp>
      <p:sp>
        <p:nvSpPr>
          <p:cNvPr id="104" name="Google Shape;104;p15"/>
          <p:cNvSpPr/>
          <p:nvPr/>
        </p:nvSpPr>
        <p:spPr>
          <a:xfrm>
            <a:off x="5043375" y="2575563"/>
            <a:ext cx="87900" cy="708600"/>
          </a:xfrm>
          <a:prstGeom prst="rect">
            <a:avLst/>
          </a:pr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5"/>
          <p:cNvSpPr txBox="1"/>
          <p:nvPr/>
        </p:nvSpPr>
        <p:spPr>
          <a:xfrm>
            <a:off x="2118525" y="2539873"/>
            <a:ext cx="1592700" cy="400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Helvetica Neue"/>
                <a:ea typeface="Helvetica Neue"/>
                <a:cs typeface="Helvetica Neue"/>
                <a:sym typeface="Helvetica Neue"/>
              </a:rPr>
              <a:t>Doc embeddings</a:t>
            </a:r>
            <a:endParaRPr>
              <a:latin typeface="Helvetica Neue"/>
              <a:ea typeface="Helvetica Neue"/>
              <a:cs typeface="Helvetica Neue"/>
              <a:sym typeface="Helvetica Neue"/>
            </a:endParaRPr>
          </a:p>
        </p:txBody>
      </p:sp>
      <p:cxnSp>
        <p:nvCxnSpPr>
          <p:cNvPr id="106" name="Google Shape;106;p15"/>
          <p:cNvCxnSpPr>
            <a:stCxn id="97" idx="0"/>
          </p:cNvCxnSpPr>
          <p:nvPr/>
        </p:nvCxnSpPr>
        <p:spPr>
          <a:xfrm rot="10800000" flipH="1">
            <a:off x="3791925" y="2162463"/>
            <a:ext cx="7200" cy="413100"/>
          </a:xfrm>
          <a:prstGeom prst="straightConnector1">
            <a:avLst/>
          </a:prstGeom>
          <a:noFill/>
          <a:ln w="9525" cap="flat" cmpd="sng">
            <a:solidFill>
              <a:srgbClr val="000000"/>
            </a:solidFill>
            <a:prstDash val="solid"/>
            <a:round/>
            <a:headEnd type="none" w="med" len="med"/>
            <a:tailEnd type="triangle" w="med" len="med"/>
          </a:ln>
        </p:spPr>
      </p:cxnSp>
      <p:cxnSp>
        <p:nvCxnSpPr>
          <p:cNvPr id="107" name="Google Shape;107;p15"/>
          <p:cNvCxnSpPr/>
          <p:nvPr/>
        </p:nvCxnSpPr>
        <p:spPr>
          <a:xfrm rot="10800000" flipH="1">
            <a:off x="4020525" y="2162463"/>
            <a:ext cx="7200" cy="413100"/>
          </a:xfrm>
          <a:prstGeom prst="straightConnector1">
            <a:avLst/>
          </a:prstGeom>
          <a:noFill/>
          <a:ln w="9525" cap="flat" cmpd="sng">
            <a:solidFill>
              <a:srgbClr val="000000"/>
            </a:solidFill>
            <a:prstDash val="solid"/>
            <a:round/>
            <a:headEnd type="none" w="med" len="med"/>
            <a:tailEnd type="triangle" w="med" len="med"/>
          </a:ln>
        </p:spPr>
      </p:cxnSp>
      <p:cxnSp>
        <p:nvCxnSpPr>
          <p:cNvPr id="108" name="Google Shape;108;p15"/>
          <p:cNvCxnSpPr/>
          <p:nvPr/>
        </p:nvCxnSpPr>
        <p:spPr>
          <a:xfrm rot="10800000" flipH="1">
            <a:off x="4325325" y="2162463"/>
            <a:ext cx="7200" cy="413100"/>
          </a:xfrm>
          <a:prstGeom prst="straightConnector1">
            <a:avLst/>
          </a:prstGeom>
          <a:noFill/>
          <a:ln w="9525" cap="flat" cmpd="sng">
            <a:solidFill>
              <a:srgbClr val="000000"/>
            </a:solidFill>
            <a:prstDash val="solid"/>
            <a:round/>
            <a:headEnd type="none" w="med" len="med"/>
            <a:tailEnd type="triangle" w="med" len="med"/>
          </a:ln>
        </p:spPr>
      </p:cxnSp>
      <p:cxnSp>
        <p:nvCxnSpPr>
          <p:cNvPr id="109" name="Google Shape;109;p15"/>
          <p:cNvCxnSpPr/>
          <p:nvPr/>
        </p:nvCxnSpPr>
        <p:spPr>
          <a:xfrm rot="10800000" flipH="1">
            <a:off x="5087325" y="2162463"/>
            <a:ext cx="7200" cy="413100"/>
          </a:xfrm>
          <a:prstGeom prst="straightConnector1">
            <a:avLst/>
          </a:prstGeom>
          <a:noFill/>
          <a:ln w="9525" cap="flat" cmpd="sng">
            <a:solidFill>
              <a:srgbClr val="000000"/>
            </a:solidFill>
            <a:prstDash val="solid"/>
            <a:round/>
            <a:headEnd type="none" w="med" len="med"/>
            <a:tailEnd type="triangle" w="med" len="med"/>
          </a:ln>
        </p:spPr>
      </p:cxnSp>
      <p:sp>
        <p:nvSpPr>
          <p:cNvPr id="110" name="Google Shape;110;p15"/>
          <p:cNvSpPr txBox="1"/>
          <p:nvPr/>
        </p:nvSpPr>
        <p:spPr>
          <a:xfrm>
            <a:off x="511200" y="1356375"/>
            <a:ext cx="657600" cy="400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Helvetica Neue"/>
                <a:ea typeface="Helvetica Neue"/>
                <a:cs typeface="Helvetica Neue"/>
                <a:sym typeface="Helvetica Neue"/>
              </a:rPr>
              <a:t>query</a:t>
            </a:r>
            <a:endParaRPr>
              <a:latin typeface="Helvetica Neue"/>
              <a:ea typeface="Helvetica Neue"/>
              <a:cs typeface="Helvetica Neue"/>
              <a:sym typeface="Helvetica Neue"/>
            </a:endParaRPr>
          </a:p>
        </p:txBody>
      </p:sp>
      <p:cxnSp>
        <p:nvCxnSpPr>
          <p:cNvPr id="111" name="Google Shape;111;p15"/>
          <p:cNvCxnSpPr>
            <a:cxnSpLocks/>
            <a:stCxn id="110" idx="3"/>
            <a:endCxn id="91" idx="1"/>
          </p:cNvCxnSpPr>
          <p:nvPr/>
        </p:nvCxnSpPr>
        <p:spPr>
          <a:xfrm>
            <a:off x="1168800" y="1556475"/>
            <a:ext cx="277500" cy="0"/>
          </a:xfrm>
          <a:prstGeom prst="straightConnector1">
            <a:avLst/>
          </a:prstGeom>
          <a:noFill/>
          <a:ln w="9525" cap="flat" cmpd="sng">
            <a:solidFill>
              <a:srgbClr val="000000"/>
            </a:solidFill>
            <a:prstDash val="solid"/>
            <a:round/>
            <a:headEnd type="none" w="med" len="med"/>
            <a:tailEnd type="triangle" w="med" len="med"/>
          </a:ln>
        </p:spPr>
      </p:cxnSp>
      <p:cxnSp>
        <p:nvCxnSpPr>
          <p:cNvPr id="112" name="Google Shape;112;p15"/>
          <p:cNvCxnSpPr>
            <a:cxnSpLocks/>
            <a:stCxn id="91" idx="3"/>
            <a:endCxn id="113" idx="1"/>
          </p:cNvCxnSpPr>
          <p:nvPr/>
        </p:nvCxnSpPr>
        <p:spPr>
          <a:xfrm>
            <a:off x="2323275" y="1556475"/>
            <a:ext cx="251700" cy="300"/>
          </a:xfrm>
          <a:prstGeom prst="straightConnector1">
            <a:avLst/>
          </a:prstGeom>
          <a:noFill/>
          <a:ln w="9525" cap="flat" cmpd="sng">
            <a:solidFill>
              <a:srgbClr val="000000"/>
            </a:solidFill>
            <a:prstDash val="solid"/>
            <a:round/>
            <a:headEnd type="none" w="med" len="med"/>
            <a:tailEnd type="triangle" w="med" len="med"/>
          </a:ln>
        </p:spPr>
      </p:cxnSp>
      <p:sp>
        <p:nvSpPr>
          <p:cNvPr id="113" name="Google Shape;113;p15"/>
          <p:cNvSpPr/>
          <p:nvPr/>
        </p:nvSpPr>
        <p:spPr>
          <a:xfrm>
            <a:off x="2574825" y="1202613"/>
            <a:ext cx="87900" cy="708600"/>
          </a:xfrm>
          <a:prstGeom prst="rect">
            <a:avLst/>
          </a:prstGeom>
          <a:solidFill>
            <a:srgbClr val="F1C232"/>
          </a:solidFill>
          <a:ln w="9525"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4" name="Google Shape;114;p15"/>
          <p:cNvCxnSpPr>
            <a:stCxn id="113" idx="3"/>
            <a:endCxn id="93" idx="1"/>
          </p:cNvCxnSpPr>
          <p:nvPr/>
        </p:nvCxnSpPr>
        <p:spPr>
          <a:xfrm rot="10800000" flipH="1">
            <a:off x="2662725" y="1556613"/>
            <a:ext cx="1011300" cy="300"/>
          </a:xfrm>
          <a:prstGeom prst="straightConnector1">
            <a:avLst/>
          </a:prstGeom>
          <a:noFill/>
          <a:ln w="9525" cap="flat" cmpd="sng">
            <a:solidFill>
              <a:srgbClr val="000000"/>
            </a:solidFill>
            <a:prstDash val="solid"/>
            <a:round/>
            <a:headEnd type="none" w="med" len="med"/>
            <a:tailEnd type="triangle" w="med" len="med"/>
          </a:ln>
        </p:spPr>
      </p:cxnSp>
      <p:cxnSp>
        <p:nvCxnSpPr>
          <p:cNvPr id="115" name="Google Shape;115;p15"/>
          <p:cNvCxnSpPr>
            <a:stCxn id="93" idx="3"/>
          </p:cNvCxnSpPr>
          <p:nvPr/>
        </p:nvCxnSpPr>
        <p:spPr>
          <a:xfrm rot="10800000" flipH="1">
            <a:off x="5325150" y="1548975"/>
            <a:ext cx="695100" cy="7500"/>
          </a:xfrm>
          <a:prstGeom prst="straightConnector1">
            <a:avLst/>
          </a:prstGeom>
          <a:noFill/>
          <a:ln w="9525" cap="flat" cmpd="sng">
            <a:solidFill>
              <a:srgbClr val="000000"/>
            </a:solidFill>
            <a:prstDash val="solid"/>
            <a:round/>
            <a:headEnd type="none" w="med" len="med"/>
            <a:tailEnd type="triangle" w="med" len="med"/>
          </a:ln>
        </p:spPr>
      </p:cxnSp>
      <p:sp>
        <p:nvSpPr>
          <p:cNvPr id="116" name="Google Shape;116;p15"/>
          <p:cNvSpPr txBox="1"/>
          <p:nvPr/>
        </p:nvSpPr>
        <p:spPr>
          <a:xfrm>
            <a:off x="6020250" y="1352625"/>
            <a:ext cx="1344300" cy="4002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Helvetica Neue"/>
                <a:ea typeface="Helvetica Neue"/>
                <a:cs typeface="Helvetica Neue"/>
                <a:sym typeface="Helvetica Neue"/>
              </a:rPr>
              <a:t>doc6, doc172</a:t>
            </a:r>
            <a:endParaRPr>
              <a:latin typeface="Helvetica Neue"/>
              <a:ea typeface="Helvetica Neue"/>
              <a:cs typeface="Helvetica Neue"/>
              <a:sym typeface="Helvetica Neue"/>
            </a:endParaRPr>
          </a:p>
        </p:txBody>
      </p:sp>
      <p:sp>
        <p:nvSpPr>
          <p:cNvPr id="117" name="Google Shape;117;p15"/>
          <p:cNvSpPr txBox="1"/>
          <p:nvPr/>
        </p:nvSpPr>
        <p:spPr>
          <a:xfrm>
            <a:off x="5896050" y="1852763"/>
            <a:ext cx="1592700" cy="6156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0" lvl="0" indent="0" algn="ctr" rtl="0">
              <a:spcBef>
                <a:spcPts val="0"/>
              </a:spcBef>
              <a:spcAft>
                <a:spcPts val="0"/>
              </a:spcAft>
              <a:buNone/>
            </a:pPr>
            <a:r>
              <a:rPr lang="en">
                <a:latin typeface="Helvetica Neue"/>
                <a:ea typeface="Helvetica Neue"/>
                <a:cs typeface="Helvetica Neue"/>
                <a:sym typeface="Helvetica Neue"/>
              </a:rPr>
              <a:t>Retrieved documents</a:t>
            </a:r>
            <a:endParaRPr>
              <a:latin typeface="Helvetica Neue"/>
              <a:ea typeface="Helvetica Neue"/>
              <a:cs typeface="Helvetica Neue"/>
              <a:sym typeface="Helvetica Neue"/>
            </a:endParaRPr>
          </a:p>
        </p:txBody>
      </p:sp>
      <p:sp>
        <p:nvSpPr>
          <p:cNvPr id="118" name="Google Shape;118;p15"/>
          <p:cNvSpPr txBox="1"/>
          <p:nvPr/>
        </p:nvSpPr>
        <p:spPr>
          <a:xfrm>
            <a:off x="189950" y="175350"/>
            <a:ext cx="8416500" cy="53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300" dirty="0">
                <a:latin typeface="Google Sans Medium"/>
                <a:ea typeface="Google Sans Medium"/>
                <a:cs typeface="Google Sans Medium"/>
                <a:sym typeface="Google Sans Medium"/>
              </a:rPr>
              <a:t>Semantic Search: Flexible Dual E</a:t>
            </a:r>
            <a:r>
              <a:rPr lang="en-IN" sz="2300" dirty="0">
                <a:latin typeface="Google Sans Medium"/>
                <a:ea typeface="Google Sans Medium"/>
                <a:cs typeface="Google Sans Medium"/>
                <a:sym typeface="Google Sans Medium"/>
              </a:rPr>
              <a:t>n</a:t>
            </a:r>
            <a:r>
              <a:rPr lang="en" sz="2300" dirty="0">
                <a:latin typeface="Google Sans Medium"/>
                <a:ea typeface="Google Sans Medium"/>
                <a:cs typeface="Google Sans Medium"/>
                <a:sym typeface="Google Sans Medium"/>
              </a:rPr>
              <a:t>coder Model</a:t>
            </a:r>
            <a:endParaRPr sz="2300" dirty="0">
              <a:latin typeface="Google Sans Medium"/>
              <a:ea typeface="Google Sans Medium"/>
              <a:cs typeface="Google Sans Medium"/>
              <a:sym typeface="Google Sans Medium"/>
            </a:endParaRPr>
          </a:p>
        </p:txBody>
      </p:sp>
      <p:sp>
        <p:nvSpPr>
          <p:cNvPr id="5" name="Cloud Callout 4">
            <a:extLst>
              <a:ext uri="{FF2B5EF4-FFF2-40B4-BE49-F238E27FC236}">
                <a16:creationId xmlns:a16="http://schemas.microsoft.com/office/drawing/2014/main" id="{D40B8E21-F98F-E807-BA0E-206DFAD32B66}"/>
              </a:ext>
            </a:extLst>
          </p:cNvPr>
          <p:cNvSpPr/>
          <p:nvPr/>
        </p:nvSpPr>
        <p:spPr>
          <a:xfrm>
            <a:off x="15678" y="2739973"/>
            <a:ext cx="2363971" cy="1183468"/>
          </a:xfrm>
          <a:prstGeom prst="cloudCallout">
            <a:avLst>
              <a:gd name="adj1" fmla="val 28052"/>
              <a:gd name="adj2" fmla="val -96699"/>
            </a:avLst>
          </a:prstGeom>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sz="1200" dirty="0"/>
              <a:t>Select model based on query load, hardness </a:t>
            </a:r>
            <a:r>
              <a:rPr lang="en-US" sz="1200" dirty="0" err="1"/>
              <a:t>etc</a:t>
            </a:r>
            <a:endParaRPr lang="en-US" sz="1200" dirty="0"/>
          </a:p>
        </p:txBody>
      </p:sp>
    </p:spTree>
    <p:extLst>
      <p:ext uri="{BB962C8B-B14F-4D97-AF65-F5344CB8AC3E}">
        <p14:creationId xmlns:p14="http://schemas.microsoft.com/office/powerpoint/2010/main" val="4683489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err="1">
                <a:latin typeface="Google Sans Medium"/>
                <a:ea typeface="Google Sans Medium"/>
                <a:cs typeface="Google Sans Medium"/>
                <a:sym typeface="Google Sans Medium"/>
              </a:rPr>
              <a:t>MatViT</a:t>
            </a:r>
            <a:r>
              <a:rPr lang="en" dirty="0">
                <a:latin typeface="Google Sans Medium"/>
                <a:ea typeface="Google Sans Medium"/>
                <a:cs typeface="Google Sans Medium"/>
                <a:sym typeface="Google Sans Medium"/>
              </a:rPr>
              <a:t>: Adaptive Retrieval </a:t>
            </a:r>
            <a:r>
              <a:rPr lang="en" sz="1550" dirty="0">
                <a:latin typeface="Google Sans Medium"/>
                <a:ea typeface="Google Sans Medium"/>
                <a:cs typeface="Google Sans Medium"/>
                <a:sym typeface="Google Sans Medium"/>
              </a:rPr>
              <a:t>(Index built w/ largest model)</a:t>
            </a:r>
            <a:endParaRPr sz="1550" dirty="0">
              <a:latin typeface="Google Sans Medium"/>
              <a:ea typeface="Google Sans Medium"/>
              <a:cs typeface="Google Sans Medium"/>
              <a:sym typeface="Google Sans Medium"/>
            </a:endParaRPr>
          </a:p>
        </p:txBody>
      </p:sp>
      <p:sp>
        <p:nvSpPr>
          <p:cNvPr id="370" name="Google Shape;370;p31"/>
          <p:cNvSpPr txBox="1"/>
          <p:nvPr/>
        </p:nvSpPr>
        <p:spPr>
          <a:xfrm>
            <a:off x="597950" y="4578000"/>
            <a:ext cx="8114700" cy="32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Helvetica Neue"/>
                <a:ea typeface="Helvetica Neue"/>
                <a:cs typeface="Helvetica Neue"/>
                <a:sym typeface="Helvetica Neue"/>
              </a:rPr>
              <a:t>All the </a:t>
            </a:r>
            <a:r>
              <a:rPr lang="en" sz="1800">
                <a:solidFill>
                  <a:schemeClr val="accent1"/>
                </a:solidFill>
                <a:latin typeface="Helvetica Neue"/>
                <a:ea typeface="Helvetica Neue"/>
                <a:cs typeface="Helvetica Neue"/>
                <a:sym typeface="Helvetica Neue"/>
              </a:rPr>
              <a:t>★ </a:t>
            </a:r>
            <a:r>
              <a:rPr lang="en" sz="1800">
                <a:solidFill>
                  <a:schemeClr val="dk1"/>
                </a:solidFill>
                <a:latin typeface="Helvetica Neue"/>
                <a:ea typeface="Helvetica Neue"/>
                <a:cs typeface="Helvetica Neue"/>
                <a:sym typeface="Helvetica Neue"/>
              </a:rPr>
              <a:t>are for “free” during inference &amp; preserve metric space.</a:t>
            </a:r>
            <a:endParaRPr sz="1800" i="1">
              <a:solidFill>
                <a:schemeClr val="dk1"/>
              </a:solidFill>
              <a:latin typeface="Helvetica Neue"/>
              <a:ea typeface="Helvetica Neue"/>
              <a:cs typeface="Helvetica Neue"/>
              <a:sym typeface="Helvetica Neue"/>
            </a:endParaRPr>
          </a:p>
        </p:txBody>
      </p:sp>
      <p:sp>
        <p:nvSpPr>
          <p:cNvPr id="371" name="Google Shape;371;p31"/>
          <p:cNvSpPr txBox="1"/>
          <p:nvPr/>
        </p:nvSpPr>
        <p:spPr>
          <a:xfrm>
            <a:off x="6620350" y="4926950"/>
            <a:ext cx="3285600" cy="165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L/16 pretrained on IN-21K</a:t>
            </a:r>
            <a:endParaRPr sz="1000"/>
          </a:p>
        </p:txBody>
      </p:sp>
      <p:pic>
        <p:nvPicPr>
          <p:cNvPr id="372" name="Google Shape;372;p31"/>
          <p:cNvPicPr preferRelativeResize="0"/>
          <p:nvPr/>
        </p:nvPicPr>
        <p:blipFill>
          <a:blip r:embed="rId3">
            <a:alphaModFix/>
          </a:blip>
          <a:stretch>
            <a:fillRect/>
          </a:stretch>
        </p:blipFill>
        <p:spPr>
          <a:xfrm>
            <a:off x="76200" y="1170125"/>
            <a:ext cx="4371350" cy="3099600"/>
          </a:xfrm>
          <a:prstGeom prst="rect">
            <a:avLst/>
          </a:prstGeom>
          <a:noFill/>
          <a:ln>
            <a:noFill/>
          </a:ln>
        </p:spPr>
      </p:pic>
      <p:pic>
        <p:nvPicPr>
          <p:cNvPr id="373" name="Google Shape;373;p31"/>
          <p:cNvPicPr preferRelativeResize="0"/>
          <p:nvPr/>
        </p:nvPicPr>
        <p:blipFill>
          <a:blip r:embed="rId4">
            <a:alphaModFix/>
          </a:blip>
          <a:stretch>
            <a:fillRect/>
          </a:stretch>
        </p:blipFill>
        <p:spPr>
          <a:xfrm>
            <a:off x="4495000" y="1170125"/>
            <a:ext cx="4525824" cy="30996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0" name="Google Shape;430;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Google Sans Medium"/>
                <a:ea typeface="Google Sans Medium"/>
                <a:cs typeface="Google Sans Medium"/>
                <a:sym typeface="Google Sans Medium"/>
              </a:rPr>
              <a:t>MatFormer + ViT-B/16: Cross-consistent Retrieval</a:t>
            </a:r>
            <a:endParaRPr>
              <a:latin typeface="Google Sans Medium"/>
              <a:ea typeface="Google Sans Medium"/>
              <a:cs typeface="Google Sans Medium"/>
              <a:sym typeface="Google Sans Medium"/>
            </a:endParaRPr>
          </a:p>
        </p:txBody>
      </p:sp>
      <p:graphicFrame>
        <p:nvGraphicFramePr>
          <p:cNvPr id="431" name="Google Shape;431;p39"/>
          <p:cNvGraphicFramePr/>
          <p:nvPr/>
        </p:nvGraphicFramePr>
        <p:xfrm>
          <a:off x="601800" y="2000250"/>
          <a:ext cx="7726100" cy="2407770"/>
        </p:xfrm>
        <a:graphic>
          <a:graphicData uri="http://schemas.openxmlformats.org/drawingml/2006/table">
            <a:tbl>
              <a:tblPr>
                <a:noFill/>
                <a:tableStyleId>{25E4BE38-C036-4102-A978-6CEDEBDB178B}</a:tableStyleId>
              </a:tblPr>
              <a:tblGrid>
                <a:gridCol w="1565100">
                  <a:extLst>
                    <a:ext uri="{9D8B030D-6E8A-4147-A177-3AD203B41FA5}">
                      <a16:colId xmlns:a16="http://schemas.microsoft.com/office/drawing/2014/main" val="20000"/>
                    </a:ext>
                  </a:extLst>
                </a:gridCol>
                <a:gridCol w="1515600">
                  <a:extLst>
                    <a:ext uri="{9D8B030D-6E8A-4147-A177-3AD203B41FA5}">
                      <a16:colId xmlns:a16="http://schemas.microsoft.com/office/drawing/2014/main" val="20001"/>
                    </a:ext>
                  </a:extLst>
                </a:gridCol>
                <a:gridCol w="1506250">
                  <a:extLst>
                    <a:ext uri="{9D8B030D-6E8A-4147-A177-3AD203B41FA5}">
                      <a16:colId xmlns:a16="http://schemas.microsoft.com/office/drawing/2014/main" val="20002"/>
                    </a:ext>
                  </a:extLst>
                </a:gridCol>
                <a:gridCol w="1535475">
                  <a:extLst>
                    <a:ext uri="{9D8B030D-6E8A-4147-A177-3AD203B41FA5}">
                      <a16:colId xmlns:a16="http://schemas.microsoft.com/office/drawing/2014/main" val="20003"/>
                    </a:ext>
                  </a:extLst>
                </a:gridCol>
                <a:gridCol w="1603675">
                  <a:extLst>
                    <a:ext uri="{9D8B030D-6E8A-4147-A177-3AD203B41FA5}">
                      <a16:colId xmlns:a16="http://schemas.microsoft.com/office/drawing/2014/main" val="20004"/>
                    </a:ext>
                  </a:extLst>
                </a:gridCol>
              </a:tblGrid>
              <a:tr h="381000">
                <a:tc>
                  <a:txBody>
                    <a:bodyPr/>
                    <a:lstStyle/>
                    <a:p>
                      <a:pPr marL="0" lvl="0" indent="0" algn="ctr" rtl="0">
                        <a:spcBef>
                          <a:spcPts val="0"/>
                        </a:spcBef>
                        <a:spcAft>
                          <a:spcPts val="0"/>
                        </a:spcAft>
                        <a:buNone/>
                      </a:pPr>
                      <a:r>
                        <a:rPr lang="en">
                          <a:latin typeface="Google Sans"/>
                          <a:ea typeface="Google Sans"/>
                          <a:cs typeface="Google Sans"/>
                          <a:sym typeface="Google Sans"/>
                        </a:rPr>
                        <a:t>Index   /Query       </a:t>
                      </a:r>
                      <a:endParaRPr>
                        <a:latin typeface="Google Sans"/>
                        <a:ea typeface="Google Sans"/>
                        <a:cs typeface="Google Sans"/>
                        <a:sym typeface="Google Sans"/>
                      </a:endParaRPr>
                    </a:p>
                  </a:txBody>
                  <a:tcPr marL="91425" marR="91425" marT="91425" marB="91425">
                    <a:solidFill>
                      <a:srgbClr val="BDC1C6"/>
                    </a:solidFill>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Google Sans"/>
                          <a:ea typeface="Google Sans"/>
                          <a:cs typeface="Google Sans"/>
                          <a:sym typeface="Google Sans"/>
                        </a:rPr>
                        <a:t>36M</a:t>
                      </a:r>
                      <a:endParaRPr>
                        <a:latin typeface="Google Sans"/>
                        <a:ea typeface="Google Sans"/>
                        <a:cs typeface="Google Sans"/>
                        <a:sym typeface="Google Sans"/>
                      </a:endParaRPr>
                    </a:p>
                  </a:txBody>
                  <a:tcPr marL="91425" marR="91425" marT="91425" marB="91425">
                    <a:solidFill>
                      <a:srgbClr val="BDC1C6"/>
                    </a:solidFill>
                  </a:tcPr>
                </a:tc>
                <a:tc>
                  <a:txBody>
                    <a:bodyPr/>
                    <a:lstStyle/>
                    <a:p>
                      <a:pPr marL="0" lvl="0" indent="0" algn="ctr" rtl="0">
                        <a:spcBef>
                          <a:spcPts val="0"/>
                        </a:spcBef>
                        <a:spcAft>
                          <a:spcPts val="0"/>
                        </a:spcAft>
                        <a:buNone/>
                      </a:pPr>
                      <a:r>
                        <a:rPr lang="en">
                          <a:solidFill>
                            <a:schemeClr val="dk1"/>
                          </a:solidFill>
                          <a:latin typeface="Google Sans"/>
                          <a:ea typeface="Google Sans"/>
                          <a:cs typeface="Google Sans"/>
                          <a:sym typeface="Google Sans"/>
                        </a:rPr>
                        <a:t>43M</a:t>
                      </a:r>
                      <a:endParaRPr>
                        <a:latin typeface="Google Sans"/>
                        <a:ea typeface="Google Sans"/>
                        <a:cs typeface="Google Sans"/>
                        <a:sym typeface="Google Sans"/>
                      </a:endParaRPr>
                    </a:p>
                  </a:txBody>
                  <a:tcPr marL="91425" marR="91425" marT="91425" marB="91425">
                    <a:solidFill>
                      <a:srgbClr val="BDC1C6"/>
                    </a:solidFill>
                  </a:tcPr>
                </a:tc>
                <a:tc>
                  <a:txBody>
                    <a:bodyPr/>
                    <a:lstStyle/>
                    <a:p>
                      <a:pPr marL="0" lvl="0" indent="0" algn="ctr" rtl="0">
                        <a:spcBef>
                          <a:spcPts val="0"/>
                        </a:spcBef>
                        <a:spcAft>
                          <a:spcPts val="0"/>
                        </a:spcAft>
                        <a:buNone/>
                      </a:pPr>
                      <a:r>
                        <a:rPr lang="en">
                          <a:solidFill>
                            <a:schemeClr val="dk1"/>
                          </a:solidFill>
                          <a:latin typeface="Google Sans"/>
                          <a:ea typeface="Google Sans"/>
                          <a:cs typeface="Google Sans"/>
                          <a:sym typeface="Google Sans"/>
                        </a:rPr>
                        <a:t>57M</a:t>
                      </a:r>
                      <a:endParaRPr>
                        <a:latin typeface="Google Sans"/>
                        <a:ea typeface="Google Sans"/>
                        <a:cs typeface="Google Sans"/>
                        <a:sym typeface="Google Sans"/>
                      </a:endParaRPr>
                    </a:p>
                  </a:txBody>
                  <a:tcPr marL="91425" marR="91425" marT="91425" marB="91425">
                    <a:solidFill>
                      <a:srgbClr val="BDC1C6"/>
                    </a:solidFill>
                  </a:tcPr>
                </a:tc>
                <a:tc>
                  <a:txBody>
                    <a:bodyPr/>
                    <a:lstStyle/>
                    <a:p>
                      <a:pPr marL="0" lvl="0" indent="0" algn="ctr" rtl="0">
                        <a:spcBef>
                          <a:spcPts val="0"/>
                        </a:spcBef>
                        <a:spcAft>
                          <a:spcPts val="0"/>
                        </a:spcAft>
                        <a:buNone/>
                      </a:pPr>
                      <a:r>
                        <a:rPr lang="en">
                          <a:solidFill>
                            <a:schemeClr val="dk1"/>
                          </a:solidFill>
                          <a:latin typeface="Google Sans"/>
                          <a:ea typeface="Google Sans"/>
                          <a:cs typeface="Google Sans"/>
                          <a:sym typeface="Google Sans"/>
                        </a:rPr>
                        <a:t>85M</a:t>
                      </a:r>
                      <a:endParaRPr>
                        <a:latin typeface="Google Sans"/>
                        <a:ea typeface="Google Sans"/>
                        <a:cs typeface="Google Sans"/>
                        <a:sym typeface="Google Sans"/>
                      </a:endParaRPr>
                    </a:p>
                  </a:txBody>
                  <a:tcPr marL="91425" marR="91425" marT="91425" marB="91425">
                    <a:solidFill>
                      <a:srgbClr val="BDC1C6"/>
                    </a:solidFill>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a:latin typeface="Google Sans"/>
                          <a:ea typeface="Google Sans"/>
                          <a:cs typeface="Google Sans"/>
                          <a:sym typeface="Google Sans"/>
                        </a:rPr>
                        <a:t>36M</a:t>
                      </a:r>
                      <a:endParaRPr>
                        <a:latin typeface="Google Sans"/>
                        <a:ea typeface="Google Sans"/>
                        <a:cs typeface="Google Sans"/>
                        <a:sym typeface="Google Sans"/>
                      </a:endParaRPr>
                    </a:p>
                  </a:txBody>
                  <a:tcPr marL="91425" marR="91425" marT="91425" marB="91425">
                    <a:solidFill>
                      <a:srgbClr val="BDC1C6"/>
                    </a:solidFill>
                  </a:tcPr>
                </a:tc>
                <a:tc>
                  <a:txBody>
                    <a:bodyPr/>
                    <a:lstStyle/>
                    <a:p>
                      <a:pPr marL="0" lvl="0" indent="0" algn="ctr" rtl="0">
                        <a:spcBef>
                          <a:spcPts val="0"/>
                        </a:spcBef>
                        <a:spcAft>
                          <a:spcPts val="0"/>
                        </a:spcAft>
                        <a:buNone/>
                      </a:pPr>
                      <a:r>
                        <a:rPr lang="en">
                          <a:latin typeface="Google Sans SemiBold"/>
                          <a:ea typeface="Google Sans SemiBold"/>
                          <a:cs typeface="Google Sans SemiBold"/>
                          <a:sym typeface="Google Sans SemiBold"/>
                        </a:rPr>
                        <a:t>72.42% </a:t>
                      </a:r>
                      <a:r>
                        <a:rPr lang="en">
                          <a:solidFill>
                            <a:srgbClr val="9900FF"/>
                          </a:solidFill>
                          <a:latin typeface="Google Sans"/>
                          <a:ea typeface="Google Sans"/>
                          <a:cs typeface="Google Sans"/>
                          <a:sym typeface="Google Sans"/>
                        </a:rPr>
                        <a:t>(71.44%)</a:t>
                      </a:r>
                      <a:endParaRPr>
                        <a:solidFill>
                          <a:srgbClr val="9900FF"/>
                        </a:solidFill>
                        <a:latin typeface="Google Sans"/>
                        <a:ea typeface="Google Sans"/>
                        <a:cs typeface="Google Sans"/>
                        <a:sym typeface="Google Sans"/>
                      </a:endParaRPr>
                    </a:p>
                  </a:txBody>
                  <a:tcPr marL="91425" marR="91425" marT="91425" marB="91425"/>
                </a:tc>
                <a:tc>
                  <a:txBody>
                    <a:bodyPr/>
                    <a:lstStyle/>
                    <a:p>
                      <a:pPr marL="0" lvl="0" indent="0" algn="ctr" rtl="0">
                        <a:spcBef>
                          <a:spcPts val="0"/>
                        </a:spcBef>
                        <a:spcAft>
                          <a:spcPts val="0"/>
                        </a:spcAft>
                        <a:buNone/>
                      </a:pPr>
                      <a:r>
                        <a:rPr lang="en">
                          <a:latin typeface="Google Sans"/>
                          <a:ea typeface="Google Sans"/>
                          <a:cs typeface="Google Sans"/>
                          <a:sym typeface="Google Sans"/>
                        </a:rPr>
                        <a:t>74.31%</a:t>
                      </a:r>
                      <a:endParaRPr>
                        <a:latin typeface="Google Sans"/>
                        <a:ea typeface="Google Sans"/>
                        <a:cs typeface="Google Sans"/>
                        <a:sym typeface="Google Sans"/>
                      </a:endParaRPr>
                    </a:p>
                  </a:txBody>
                  <a:tcPr marL="91425" marR="91425" marT="91425" marB="91425"/>
                </a:tc>
                <a:tc>
                  <a:txBody>
                    <a:bodyPr/>
                    <a:lstStyle/>
                    <a:p>
                      <a:pPr marL="0" lvl="0" indent="0" algn="ctr" rtl="0">
                        <a:spcBef>
                          <a:spcPts val="0"/>
                        </a:spcBef>
                        <a:spcAft>
                          <a:spcPts val="0"/>
                        </a:spcAft>
                        <a:buNone/>
                      </a:pPr>
                      <a:r>
                        <a:rPr lang="en">
                          <a:latin typeface="Google Sans"/>
                          <a:ea typeface="Google Sans"/>
                          <a:cs typeface="Google Sans"/>
                          <a:sym typeface="Google Sans"/>
                        </a:rPr>
                        <a:t>75.33%</a:t>
                      </a:r>
                      <a:endParaRPr>
                        <a:latin typeface="Google Sans"/>
                        <a:ea typeface="Google Sans"/>
                        <a:cs typeface="Google Sans"/>
                        <a:sym typeface="Google Sans"/>
                      </a:endParaRPr>
                    </a:p>
                  </a:txBody>
                  <a:tcPr marL="91425" marR="91425" marT="91425" marB="91425"/>
                </a:tc>
                <a:tc>
                  <a:txBody>
                    <a:bodyPr/>
                    <a:lstStyle/>
                    <a:p>
                      <a:pPr marL="0" lvl="0" indent="0" algn="ctr" rtl="0">
                        <a:spcBef>
                          <a:spcPts val="0"/>
                        </a:spcBef>
                        <a:spcAft>
                          <a:spcPts val="0"/>
                        </a:spcAft>
                        <a:buNone/>
                      </a:pPr>
                      <a:r>
                        <a:rPr lang="en">
                          <a:latin typeface="Google Sans"/>
                          <a:ea typeface="Google Sans"/>
                          <a:cs typeface="Google Sans"/>
                          <a:sym typeface="Google Sans"/>
                        </a:rPr>
                        <a:t>76.26%</a:t>
                      </a:r>
                      <a:endParaRPr>
                        <a:latin typeface="Google Sans"/>
                        <a:ea typeface="Google Sans"/>
                        <a:cs typeface="Google Sans"/>
                        <a:sym typeface="Google Sans"/>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a:latin typeface="Google Sans"/>
                          <a:ea typeface="Google Sans"/>
                          <a:cs typeface="Google Sans"/>
                          <a:sym typeface="Google Sans"/>
                        </a:rPr>
                        <a:t>43M</a:t>
                      </a:r>
                      <a:endParaRPr>
                        <a:latin typeface="Google Sans"/>
                        <a:ea typeface="Google Sans"/>
                        <a:cs typeface="Google Sans"/>
                        <a:sym typeface="Google Sans"/>
                      </a:endParaRPr>
                    </a:p>
                  </a:txBody>
                  <a:tcPr marL="91425" marR="91425" marT="91425" marB="91425">
                    <a:solidFill>
                      <a:srgbClr val="BDC1C6"/>
                    </a:solidFill>
                  </a:tcPr>
                </a:tc>
                <a:tc>
                  <a:txBody>
                    <a:bodyPr/>
                    <a:lstStyle/>
                    <a:p>
                      <a:pPr marL="0" lvl="0" indent="0" algn="ctr" rtl="0">
                        <a:spcBef>
                          <a:spcPts val="0"/>
                        </a:spcBef>
                        <a:spcAft>
                          <a:spcPts val="0"/>
                        </a:spcAft>
                        <a:buNone/>
                      </a:pPr>
                      <a:r>
                        <a:rPr lang="en">
                          <a:latin typeface="Google Sans"/>
                          <a:ea typeface="Google Sans"/>
                          <a:cs typeface="Google Sans"/>
                          <a:sym typeface="Google Sans"/>
                        </a:rPr>
                        <a:t>72.30%</a:t>
                      </a:r>
                      <a:endParaRPr>
                        <a:latin typeface="Google Sans"/>
                        <a:ea typeface="Google Sans"/>
                        <a:cs typeface="Google Sans"/>
                        <a:sym typeface="Google Sans"/>
                      </a:endParaRPr>
                    </a:p>
                  </a:txBody>
                  <a:tcPr marL="91425" marR="91425" marT="91425" marB="91425"/>
                </a:tc>
                <a:tc>
                  <a:txBody>
                    <a:bodyPr/>
                    <a:lstStyle/>
                    <a:p>
                      <a:pPr marL="0" lvl="0" indent="0" algn="ctr" rtl="0">
                        <a:spcBef>
                          <a:spcPts val="0"/>
                        </a:spcBef>
                        <a:spcAft>
                          <a:spcPts val="0"/>
                        </a:spcAft>
                        <a:buNone/>
                      </a:pPr>
                      <a:r>
                        <a:rPr lang="en">
                          <a:latin typeface="Google Sans SemiBold"/>
                          <a:ea typeface="Google Sans SemiBold"/>
                          <a:cs typeface="Google Sans SemiBold"/>
                          <a:sym typeface="Google Sans SemiBold"/>
                        </a:rPr>
                        <a:t>74.71% </a:t>
                      </a:r>
                      <a:r>
                        <a:rPr lang="en">
                          <a:solidFill>
                            <a:srgbClr val="9900FF"/>
                          </a:solidFill>
                          <a:latin typeface="Google Sans"/>
                          <a:ea typeface="Google Sans"/>
                          <a:cs typeface="Google Sans"/>
                          <a:sym typeface="Google Sans"/>
                        </a:rPr>
                        <a:t>(74.90%)</a:t>
                      </a:r>
                      <a:endParaRPr>
                        <a:solidFill>
                          <a:srgbClr val="9900FF"/>
                        </a:solidFill>
                        <a:latin typeface="Google Sans"/>
                        <a:ea typeface="Google Sans"/>
                        <a:cs typeface="Google Sans"/>
                        <a:sym typeface="Google Sans"/>
                      </a:endParaRPr>
                    </a:p>
                  </a:txBody>
                  <a:tcPr marL="91425" marR="91425" marT="91425" marB="91425"/>
                </a:tc>
                <a:tc>
                  <a:txBody>
                    <a:bodyPr/>
                    <a:lstStyle/>
                    <a:p>
                      <a:pPr marL="0" lvl="0" indent="0" algn="ctr" rtl="0">
                        <a:spcBef>
                          <a:spcPts val="0"/>
                        </a:spcBef>
                        <a:spcAft>
                          <a:spcPts val="0"/>
                        </a:spcAft>
                        <a:buNone/>
                      </a:pPr>
                      <a:r>
                        <a:rPr lang="en">
                          <a:latin typeface="Google Sans"/>
                          <a:ea typeface="Google Sans"/>
                          <a:cs typeface="Google Sans"/>
                          <a:sym typeface="Google Sans"/>
                        </a:rPr>
                        <a:t>75.93%</a:t>
                      </a:r>
                      <a:endParaRPr>
                        <a:latin typeface="Google Sans"/>
                        <a:ea typeface="Google Sans"/>
                        <a:cs typeface="Google Sans"/>
                        <a:sym typeface="Google Sans"/>
                      </a:endParaRPr>
                    </a:p>
                  </a:txBody>
                  <a:tcPr marL="91425" marR="91425" marT="91425" marB="91425"/>
                </a:tc>
                <a:tc>
                  <a:txBody>
                    <a:bodyPr/>
                    <a:lstStyle/>
                    <a:p>
                      <a:pPr marL="0" lvl="0" indent="0" algn="ctr" rtl="0">
                        <a:spcBef>
                          <a:spcPts val="0"/>
                        </a:spcBef>
                        <a:spcAft>
                          <a:spcPts val="0"/>
                        </a:spcAft>
                        <a:buNone/>
                      </a:pPr>
                      <a:r>
                        <a:rPr lang="en">
                          <a:latin typeface="Google Sans"/>
                          <a:ea typeface="Google Sans"/>
                          <a:cs typeface="Google Sans"/>
                          <a:sym typeface="Google Sans"/>
                        </a:rPr>
                        <a:t>76.69%</a:t>
                      </a:r>
                      <a:endParaRPr>
                        <a:latin typeface="Google Sans"/>
                        <a:ea typeface="Google Sans"/>
                        <a:cs typeface="Google Sans"/>
                        <a:sym typeface="Google Sans"/>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a:latin typeface="Google Sans"/>
                          <a:ea typeface="Google Sans"/>
                          <a:cs typeface="Google Sans"/>
                          <a:sym typeface="Google Sans"/>
                        </a:rPr>
                        <a:t>57M</a:t>
                      </a:r>
                      <a:endParaRPr>
                        <a:latin typeface="Google Sans"/>
                        <a:ea typeface="Google Sans"/>
                        <a:cs typeface="Google Sans"/>
                        <a:sym typeface="Google Sans"/>
                      </a:endParaRPr>
                    </a:p>
                  </a:txBody>
                  <a:tcPr marL="91425" marR="91425" marT="91425" marB="91425">
                    <a:solidFill>
                      <a:srgbClr val="BDC1C6"/>
                    </a:solidFill>
                  </a:tcPr>
                </a:tc>
                <a:tc>
                  <a:txBody>
                    <a:bodyPr/>
                    <a:lstStyle/>
                    <a:p>
                      <a:pPr marL="0" lvl="0" indent="0" algn="ctr" rtl="0">
                        <a:spcBef>
                          <a:spcPts val="0"/>
                        </a:spcBef>
                        <a:spcAft>
                          <a:spcPts val="0"/>
                        </a:spcAft>
                        <a:buNone/>
                      </a:pPr>
                      <a:r>
                        <a:rPr lang="en">
                          <a:latin typeface="Google Sans"/>
                          <a:ea typeface="Google Sans"/>
                          <a:cs typeface="Google Sans"/>
                          <a:sym typeface="Google Sans"/>
                        </a:rPr>
                        <a:t>72.12%</a:t>
                      </a:r>
                      <a:endParaRPr>
                        <a:latin typeface="Google Sans"/>
                        <a:ea typeface="Google Sans"/>
                        <a:cs typeface="Google Sans"/>
                        <a:sym typeface="Google Sans"/>
                      </a:endParaRPr>
                    </a:p>
                  </a:txBody>
                  <a:tcPr marL="91425" marR="91425" marT="91425" marB="91425"/>
                </a:tc>
                <a:tc>
                  <a:txBody>
                    <a:bodyPr/>
                    <a:lstStyle/>
                    <a:p>
                      <a:pPr marL="0" lvl="0" indent="0" algn="ctr" rtl="0">
                        <a:spcBef>
                          <a:spcPts val="0"/>
                        </a:spcBef>
                        <a:spcAft>
                          <a:spcPts val="0"/>
                        </a:spcAft>
                        <a:buNone/>
                      </a:pPr>
                      <a:r>
                        <a:rPr lang="en">
                          <a:latin typeface="Google Sans"/>
                          <a:ea typeface="Google Sans"/>
                          <a:cs typeface="Google Sans"/>
                          <a:sym typeface="Google Sans"/>
                        </a:rPr>
                        <a:t>74.71%</a:t>
                      </a:r>
                      <a:endParaRPr>
                        <a:latin typeface="Google Sans"/>
                        <a:ea typeface="Google Sans"/>
                        <a:cs typeface="Google Sans"/>
                        <a:sym typeface="Google Sans"/>
                      </a:endParaRPr>
                    </a:p>
                  </a:txBody>
                  <a:tcPr marL="91425" marR="91425" marT="91425" marB="91425"/>
                </a:tc>
                <a:tc>
                  <a:txBody>
                    <a:bodyPr/>
                    <a:lstStyle/>
                    <a:p>
                      <a:pPr marL="0" lvl="0" indent="0" algn="ctr" rtl="0">
                        <a:spcBef>
                          <a:spcPts val="0"/>
                        </a:spcBef>
                        <a:spcAft>
                          <a:spcPts val="0"/>
                        </a:spcAft>
                        <a:buNone/>
                      </a:pPr>
                      <a:r>
                        <a:rPr lang="en">
                          <a:latin typeface="Google Sans SemiBold"/>
                          <a:ea typeface="Google Sans SemiBold"/>
                          <a:cs typeface="Google Sans SemiBold"/>
                          <a:sym typeface="Google Sans SemiBold"/>
                        </a:rPr>
                        <a:t>76.44% </a:t>
                      </a:r>
                      <a:r>
                        <a:rPr lang="en">
                          <a:solidFill>
                            <a:srgbClr val="9900FF"/>
                          </a:solidFill>
                          <a:latin typeface="Google Sans"/>
                          <a:ea typeface="Google Sans"/>
                          <a:cs typeface="Google Sans"/>
                          <a:sym typeface="Google Sans"/>
                        </a:rPr>
                        <a:t>(76.58%)</a:t>
                      </a:r>
                      <a:endParaRPr>
                        <a:solidFill>
                          <a:srgbClr val="9900FF"/>
                        </a:solidFill>
                        <a:latin typeface="Google Sans"/>
                        <a:ea typeface="Google Sans"/>
                        <a:cs typeface="Google Sans"/>
                        <a:sym typeface="Google Sans"/>
                      </a:endParaRPr>
                    </a:p>
                  </a:txBody>
                  <a:tcPr marL="91425" marR="91425" marT="91425" marB="91425"/>
                </a:tc>
                <a:tc>
                  <a:txBody>
                    <a:bodyPr/>
                    <a:lstStyle/>
                    <a:p>
                      <a:pPr marL="0" lvl="0" indent="0" algn="ctr" rtl="0">
                        <a:spcBef>
                          <a:spcPts val="0"/>
                        </a:spcBef>
                        <a:spcAft>
                          <a:spcPts val="0"/>
                        </a:spcAft>
                        <a:buNone/>
                      </a:pPr>
                      <a:r>
                        <a:rPr lang="en">
                          <a:latin typeface="Google Sans"/>
                          <a:ea typeface="Google Sans"/>
                          <a:cs typeface="Google Sans"/>
                          <a:sym typeface="Google Sans"/>
                        </a:rPr>
                        <a:t>77.19%</a:t>
                      </a:r>
                      <a:endParaRPr>
                        <a:latin typeface="Google Sans"/>
                        <a:ea typeface="Google Sans"/>
                        <a:cs typeface="Google Sans"/>
                        <a:sym typeface="Google Sans"/>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
                          <a:latin typeface="Google Sans"/>
                          <a:ea typeface="Google Sans"/>
                          <a:cs typeface="Google Sans"/>
                          <a:sym typeface="Google Sans"/>
                        </a:rPr>
                        <a:t>85M</a:t>
                      </a:r>
                      <a:endParaRPr>
                        <a:latin typeface="Google Sans"/>
                        <a:ea typeface="Google Sans"/>
                        <a:cs typeface="Google Sans"/>
                        <a:sym typeface="Google Sans"/>
                      </a:endParaRPr>
                    </a:p>
                  </a:txBody>
                  <a:tcPr marL="91425" marR="91425" marT="91425" marB="91425">
                    <a:solidFill>
                      <a:srgbClr val="BDC1C6"/>
                    </a:solidFill>
                  </a:tcPr>
                </a:tc>
                <a:tc>
                  <a:txBody>
                    <a:bodyPr/>
                    <a:lstStyle/>
                    <a:p>
                      <a:pPr marL="0" lvl="0" indent="0" algn="ctr" rtl="0">
                        <a:spcBef>
                          <a:spcPts val="0"/>
                        </a:spcBef>
                        <a:spcAft>
                          <a:spcPts val="0"/>
                        </a:spcAft>
                        <a:buNone/>
                      </a:pPr>
                      <a:r>
                        <a:rPr lang="en">
                          <a:latin typeface="Google Sans"/>
                          <a:ea typeface="Google Sans"/>
                          <a:cs typeface="Google Sans"/>
                          <a:sym typeface="Google Sans"/>
                        </a:rPr>
                        <a:t>71.71%</a:t>
                      </a:r>
                      <a:endParaRPr>
                        <a:latin typeface="Google Sans"/>
                        <a:ea typeface="Google Sans"/>
                        <a:cs typeface="Google Sans"/>
                        <a:sym typeface="Google Sans"/>
                      </a:endParaRPr>
                    </a:p>
                  </a:txBody>
                  <a:tcPr marL="91425" marR="91425" marT="91425" marB="91425"/>
                </a:tc>
                <a:tc>
                  <a:txBody>
                    <a:bodyPr/>
                    <a:lstStyle/>
                    <a:p>
                      <a:pPr marL="0" lvl="0" indent="0" algn="ctr" rtl="0">
                        <a:spcBef>
                          <a:spcPts val="0"/>
                        </a:spcBef>
                        <a:spcAft>
                          <a:spcPts val="0"/>
                        </a:spcAft>
                        <a:buNone/>
                      </a:pPr>
                      <a:r>
                        <a:rPr lang="en">
                          <a:latin typeface="Google Sans"/>
                          <a:ea typeface="Google Sans"/>
                          <a:cs typeface="Google Sans"/>
                          <a:sym typeface="Google Sans"/>
                        </a:rPr>
                        <a:t>74.48%</a:t>
                      </a:r>
                      <a:endParaRPr>
                        <a:latin typeface="Google Sans"/>
                        <a:ea typeface="Google Sans"/>
                        <a:cs typeface="Google Sans"/>
                        <a:sym typeface="Google Sans"/>
                      </a:endParaRPr>
                    </a:p>
                  </a:txBody>
                  <a:tcPr marL="91425" marR="91425" marT="91425" marB="91425"/>
                </a:tc>
                <a:tc>
                  <a:txBody>
                    <a:bodyPr/>
                    <a:lstStyle/>
                    <a:p>
                      <a:pPr marL="0" lvl="0" indent="0" algn="ctr" rtl="0">
                        <a:spcBef>
                          <a:spcPts val="0"/>
                        </a:spcBef>
                        <a:spcAft>
                          <a:spcPts val="0"/>
                        </a:spcAft>
                        <a:buNone/>
                      </a:pPr>
                      <a:r>
                        <a:rPr lang="en">
                          <a:latin typeface="Google Sans"/>
                          <a:ea typeface="Google Sans"/>
                          <a:cs typeface="Google Sans"/>
                          <a:sym typeface="Google Sans"/>
                        </a:rPr>
                        <a:t>76.40%</a:t>
                      </a:r>
                      <a:endParaRPr>
                        <a:latin typeface="Google Sans"/>
                        <a:ea typeface="Google Sans"/>
                        <a:cs typeface="Google Sans"/>
                        <a:sym typeface="Google Sans"/>
                      </a:endParaRPr>
                    </a:p>
                  </a:txBody>
                  <a:tcPr marL="91425" marR="91425" marT="91425" marB="91425"/>
                </a:tc>
                <a:tc>
                  <a:txBody>
                    <a:bodyPr/>
                    <a:lstStyle/>
                    <a:p>
                      <a:pPr marL="0" lvl="0" indent="0" algn="ctr" rtl="0">
                        <a:spcBef>
                          <a:spcPts val="0"/>
                        </a:spcBef>
                        <a:spcAft>
                          <a:spcPts val="0"/>
                        </a:spcAft>
                        <a:buNone/>
                      </a:pPr>
                      <a:r>
                        <a:rPr lang="en">
                          <a:latin typeface="Google Sans SemiBold"/>
                          <a:ea typeface="Google Sans SemiBold"/>
                          <a:cs typeface="Google Sans SemiBold"/>
                          <a:sym typeface="Google Sans SemiBold"/>
                        </a:rPr>
                        <a:t>77.40% </a:t>
                      </a:r>
                      <a:r>
                        <a:rPr lang="en">
                          <a:solidFill>
                            <a:srgbClr val="9900FF"/>
                          </a:solidFill>
                          <a:latin typeface="Google Sans"/>
                          <a:ea typeface="Google Sans"/>
                          <a:cs typeface="Google Sans"/>
                          <a:sym typeface="Google Sans"/>
                        </a:rPr>
                        <a:t>(77.46%)</a:t>
                      </a:r>
                      <a:endParaRPr>
                        <a:solidFill>
                          <a:srgbClr val="9900FF"/>
                        </a:solidFill>
                        <a:latin typeface="Google Sans"/>
                        <a:ea typeface="Google Sans"/>
                        <a:cs typeface="Google Sans"/>
                        <a:sym typeface="Google Sans"/>
                      </a:endParaRPr>
                    </a:p>
                  </a:txBody>
                  <a:tcPr marL="91425" marR="91425" marT="91425" marB="91425"/>
                </a:tc>
                <a:extLst>
                  <a:ext uri="{0D108BD9-81ED-4DB2-BD59-A6C34878D82A}">
                    <a16:rowId xmlns:a16="http://schemas.microsoft.com/office/drawing/2014/main" val="10004"/>
                  </a:ext>
                </a:extLst>
              </a:tr>
            </a:tbl>
          </a:graphicData>
        </a:graphic>
      </p:graphicFrame>
      <p:sp>
        <p:nvSpPr>
          <p:cNvPr id="432" name="Google Shape;432;p39"/>
          <p:cNvSpPr/>
          <p:nvPr/>
        </p:nvSpPr>
        <p:spPr>
          <a:xfrm>
            <a:off x="1264842" y="2090059"/>
            <a:ext cx="89700" cy="211200"/>
          </a:xfrm>
          <a:prstGeom prst="downArrow">
            <a:avLst>
              <a:gd name="adj1" fmla="val 50000"/>
              <a:gd name="adj2" fmla="val 50000"/>
            </a:avLst>
          </a:pr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9"/>
          <p:cNvSpPr/>
          <p:nvPr/>
        </p:nvSpPr>
        <p:spPr>
          <a:xfrm rot="-5400000">
            <a:off x="2016441" y="2108471"/>
            <a:ext cx="89700" cy="211200"/>
          </a:xfrm>
          <a:prstGeom prst="downArrow">
            <a:avLst>
              <a:gd name="adj1" fmla="val 50000"/>
              <a:gd name="adj2" fmla="val 50000"/>
            </a:avLst>
          </a:prstGeom>
          <a:solidFill>
            <a:srgbClr val="00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9"/>
          <p:cNvSpPr txBox="1"/>
          <p:nvPr/>
        </p:nvSpPr>
        <p:spPr>
          <a:xfrm>
            <a:off x="544692" y="1556400"/>
            <a:ext cx="7666500" cy="32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latin typeface="Helvetica Neue"/>
                <a:ea typeface="Helvetica Neue"/>
                <a:cs typeface="Helvetica Neue"/>
                <a:sym typeface="Helvetica Neue"/>
              </a:rPr>
              <a:t>1-NN accuracy (%) with varying index and query encoder sizes from MatViT-B/16</a:t>
            </a:r>
            <a:br>
              <a:rPr lang="en" sz="1600">
                <a:latin typeface="Helvetica Neue"/>
                <a:ea typeface="Helvetica Neue"/>
                <a:cs typeface="Helvetica Neue"/>
                <a:sym typeface="Helvetica Neue"/>
              </a:rPr>
            </a:br>
            <a:r>
              <a:rPr lang="en" sz="1600">
                <a:solidFill>
                  <a:srgbClr val="9900FF"/>
                </a:solidFill>
                <a:latin typeface="Helvetica Neue"/>
                <a:ea typeface="Helvetica Neue"/>
                <a:cs typeface="Helvetica Neue"/>
                <a:sym typeface="Helvetica Neue"/>
              </a:rPr>
              <a:t>(Baseline numbers): Rest are near Random</a:t>
            </a:r>
            <a:endParaRPr sz="1600">
              <a:solidFill>
                <a:srgbClr val="9900FF"/>
              </a:solidFill>
              <a:latin typeface="Helvetica Neue"/>
              <a:ea typeface="Helvetica Neue"/>
              <a:cs typeface="Helvetica Neue"/>
              <a:sym typeface="Helvetica Neue"/>
            </a:endParaRPr>
          </a:p>
          <a:p>
            <a:pPr marL="0" lvl="0" indent="0" algn="l" rtl="0">
              <a:spcBef>
                <a:spcPts val="0"/>
              </a:spcBef>
              <a:spcAft>
                <a:spcPts val="0"/>
              </a:spcAft>
              <a:buNone/>
            </a:pPr>
            <a:endParaRPr sz="1600">
              <a:latin typeface="Helvetica Neue"/>
              <a:ea typeface="Helvetica Neue"/>
              <a:cs typeface="Helvetica Neue"/>
              <a:sym typeface="Helvetica Neue"/>
            </a:endParaRPr>
          </a:p>
        </p:txBody>
      </p:sp>
      <p:sp>
        <p:nvSpPr>
          <p:cNvPr id="435" name="Google Shape;435;p39"/>
          <p:cNvSpPr/>
          <p:nvPr/>
        </p:nvSpPr>
        <p:spPr>
          <a:xfrm>
            <a:off x="586459" y="3370492"/>
            <a:ext cx="7773600" cy="572700"/>
          </a:xfrm>
          <a:prstGeom prst="roundRect">
            <a:avLst>
              <a:gd name="adj" fmla="val 16667"/>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36" name="Google Shape;436;p39"/>
          <p:cNvSpPr txBox="1"/>
          <p:nvPr/>
        </p:nvSpPr>
        <p:spPr>
          <a:xfrm>
            <a:off x="620892" y="4528200"/>
            <a:ext cx="7666500" cy="321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latin typeface="Helvetica Neue"/>
                <a:ea typeface="Helvetica Neue"/>
                <a:cs typeface="Helvetica Neue"/>
                <a:sym typeface="Helvetica Neue"/>
              </a:rPr>
              <a:t>Adaptive Query Encoders for Retrieval</a:t>
            </a:r>
            <a:endParaRPr sz="1600">
              <a:latin typeface="Helvetica Neue"/>
              <a:ea typeface="Helvetica Neue"/>
              <a:cs typeface="Helvetica Neue"/>
              <a:sym typeface="Helvetica Neue"/>
            </a:endParaRPr>
          </a:p>
        </p:txBody>
      </p:sp>
      <p:cxnSp>
        <p:nvCxnSpPr>
          <p:cNvPr id="437" name="Google Shape;437;p39"/>
          <p:cNvCxnSpPr>
            <a:cxnSpLocks/>
            <a:stCxn id="436" idx="0"/>
            <a:endCxn id="435" idx="2"/>
          </p:cNvCxnSpPr>
          <p:nvPr/>
        </p:nvCxnSpPr>
        <p:spPr>
          <a:xfrm flipV="1">
            <a:off x="4454142" y="3943192"/>
            <a:ext cx="19117" cy="585008"/>
          </a:xfrm>
          <a:prstGeom prst="straightConnector1">
            <a:avLst/>
          </a:prstGeom>
          <a:noFill/>
          <a:ln w="38100" cap="flat" cmpd="sng">
            <a:solidFill>
              <a:srgbClr val="38761D"/>
            </a:solidFill>
            <a:prstDash val="solid"/>
            <a:round/>
            <a:headEnd type="none" w="med" len="med"/>
            <a:tailEnd type="triangl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41E40-31FE-8B78-1D6B-195C953B64FC}"/>
              </a:ext>
            </a:extLst>
          </p:cNvPr>
          <p:cNvSpPr>
            <a:spLocks noGrp="1"/>
          </p:cNvSpPr>
          <p:nvPr>
            <p:ph type="title"/>
          </p:nvPr>
        </p:nvSpPr>
        <p:spPr/>
        <p:txBody>
          <a:bodyPr>
            <a:normAutofit fontScale="90000"/>
          </a:bodyPr>
          <a:lstStyle/>
          <a:p>
            <a:r>
              <a:rPr lang="en-US" dirty="0"/>
              <a:t>Summary and Future Work</a:t>
            </a:r>
          </a:p>
        </p:txBody>
      </p:sp>
      <p:sp>
        <p:nvSpPr>
          <p:cNvPr id="3" name="Text Placeholder 2">
            <a:extLst>
              <a:ext uri="{FF2B5EF4-FFF2-40B4-BE49-F238E27FC236}">
                <a16:creationId xmlns:a16="http://schemas.microsoft.com/office/drawing/2014/main" id="{18E89A43-3681-FF76-CE8F-EEC055BD2779}"/>
              </a:ext>
            </a:extLst>
          </p:cNvPr>
          <p:cNvSpPr>
            <a:spLocks noGrp="1"/>
          </p:cNvSpPr>
          <p:nvPr>
            <p:ph type="body" idx="1"/>
          </p:nvPr>
        </p:nvSpPr>
        <p:spPr>
          <a:xfrm>
            <a:off x="311700" y="1152474"/>
            <a:ext cx="8520600" cy="3929323"/>
          </a:xfrm>
        </p:spPr>
        <p:txBody>
          <a:bodyPr>
            <a:normAutofit lnSpcReduction="10000"/>
          </a:bodyPr>
          <a:lstStyle/>
          <a:p>
            <a:r>
              <a:rPr lang="en-US" dirty="0" err="1"/>
              <a:t>Matformer</a:t>
            </a:r>
            <a:r>
              <a:rPr lang="en-US" dirty="0"/>
              <a:t>: nested substructure for elastic inference</a:t>
            </a:r>
          </a:p>
          <a:p>
            <a:r>
              <a:rPr lang="en-US" dirty="0"/>
              <a:t>Training: joint optimization of a few granularities</a:t>
            </a:r>
          </a:p>
          <a:p>
            <a:r>
              <a:rPr lang="en-US" dirty="0" err="1"/>
              <a:t>MatLM</a:t>
            </a:r>
            <a:r>
              <a:rPr lang="en-US" dirty="0"/>
              <a:t>: </a:t>
            </a:r>
            <a:r>
              <a:rPr lang="en-US" dirty="0" err="1"/>
              <a:t>Matformer</a:t>
            </a:r>
            <a:r>
              <a:rPr lang="en-US" dirty="0"/>
              <a:t> Language Model</a:t>
            </a:r>
          </a:p>
          <a:p>
            <a:pPr lvl="1"/>
            <a:r>
              <a:rPr lang="en-US" dirty="0"/>
              <a:t>2.6B scale models with same </a:t>
            </a:r>
            <a:r>
              <a:rPr lang="en-US" dirty="0" err="1"/>
              <a:t>pplx</a:t>
            </a:r>
            <a:r>
              <a:rPr lang="en-US" dirty="0"/>
              <a:t> and evals as independently trained baselines</a:t>
            </a:r>
          </a:p>
          <a:p>
            <a:pPr lvl="1"/>
            <a:r>
              <a:rPr lang="en-US" dirty="0"/>
              <a:t>Consistency: gains over speculative decoding</a:t>
            </a:r>
          </a:p>
          <a:p>
            <a:r>
              <a:rPr lang="en-US" dirty="0" err="1"/>
              <a:t>MatVIT</a:t>
            </a:r>
            <a:r>
              <a:rPr lang="en-US" dirty="0"/>
              <a:t>: </a:t>
            </a:r>
            <a:r>
              <a:rPr lang="en-US" dirty="0" err="1"/>
              <a:t>Matformer</a:t>
            </a:r>
            <a:r>
              <a:rPr lang="en-US" dirty="0"/>
              <a:t> Vision Transformer</a:t>
            </a:r>
          </a:p>
          <a:p>
            <a:pPr lvl="1"/>
            <a:r>
              <a:rPr lang="en-US" dirty="0" err="1"/>
              <a:t>ViT</a:t>
            </a:r>
            <a:r>
              <a:rPr lang="en-US" dirty="0"/>
              <a:t>-L/16 scale models, similar performance as independently trained baselines</a:t>
            </a:r>
          </a:p>
          <a:p>
            <a:pPr lvl="1"/>
            <a:r>
              <a:rPr lang="en-US" dirty="0"/>
              <a:t>Adaptive retrieval </a:t>
            </a:r>
          </a:p>
          <a:p>
            <a:pPr marL="114300" indent="0">
              <a:buNone/>
            </a:pPr>
            <a:endParaRPr lang="en-US" dirty="0"/>
          </a:p>
          <a:p>
            <a:pPr marL="114300" indent="0">
              <a:buNone/>
            </a:pPr>
            <a:r>
              <a:rPr lang="en-US" dirty="0"/>
              <a:t>Future Work: </a:t>
            </a:r>
          </a:p>
          <a:p>
            <a:r>
              <a:rPr lang="en-US" dirty="0"/>
              <a:t>Further investigation of scaling laws</a:t>
            </a:r>
          </a:p>
          <a:p>
            <a:r>
              <a:rPr lang="en-US" dirty="0"/>
              <a:t>Better training algorithms</a:t>
            </a:r>
          </a:p>
          <a:p>
            <a:r>
              <a:rPr lang="en-US" dirty="0"/>
              <a:t>Practical deployment of a truly elastic system  </a:t>
            </a:r>
          </a:p>
        </p:txBody>
      </p:sp>
    </p:spTree>
    <p:extLst>
      <p:ext uri="{BB962C8B-B14F-4D97-AF65-F5344CB8AC3E}">
        <p14:creationId xmlns:p14="http://schemas.microsoft.com/office/powerpoint/2010/main" val="30608422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Google Sans SemiBold"/>
                <a:ea typeface="Google Sans SemiBold"/>
                <a:cs typeface="Google Sans SemiBold"/>
                <a:sym typeface="Google Sans SemiBold"/>
              </a:rPr>
              <a:t>Existing Solutions towards MatFormer</a:t>
            </a:r>
            <a:endParaRPr>
              <a:latin typeface="Google Sans SemiBold"/>
              <a:ea typeface="Google Sans SemiBold"/>
              <a:cs typeface="Google Sans SemiBold"/>
              <a:sym typeface="Google Sans SemiBold"/>
            </a:endParaRPr>
          </a:p>
        </p:txBody>
      </p:sp>
      <p:pic>
        <p:nvPicPr>
          <p:cNvPr id="61" name="Google Shape;61;p14"/>
          <p:cNvPicPr preferRelativeResize="0"/>
          <p:nvPr/>
        </p:nvPicPr>
        <p:blipFill rotWithShape="1">
          <a:blip r:embed="rId3">
            <a:alphaModFix/>
          </a:blip>
          <a:srcRect r="40831" b="40430"/>
          <a:stretch/>
        </p:blipFill>
        <p:spPr>
          <a:xfrm>
            <a:off x="5943600" y="1093925"/>
            <a:ext cx="2949100" cy="2276123"/>
          </a:xfrm>
          <a:prstGeom prst="rect">
            <a:avLst/>
          </a:prstGeom>
          <a:noFill/>
          <a:ln>
            <a:noFill/>
          </a:ln>
        </p:spPr>
      </p:pic>
      <p:sp>
        <p:nvSpPr>
          <p:cNvPr id="62" name="Google Shape;62;p14"/>
          <p:cNvSpPr txBox="1"/>
          <p:nvPr/>
        </p:nvSpPr>
        <p:spPr>
          <a:xfrm>
            <a:off x="896450" y="2502625"/>
            <a:ext cx="4510200" cy="29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Calibri"/>
                <a:ea typeface="Calibri"/>
                <a:cs typeface="Calibri"/>
                <a:sym typeface="Calibri"/>
              </a:rPr>
              <a:t>(Universal) Slimmable Networks (Yu &amp; Huang ICLR 2019; ICCV 2019)</a:t>
            </a:r>
            <a:endParaRPr sz="1000">
              <a:latin typeface="Calibri"/>
              <a:ea typeface="Calibri"/>
              <a:cs typeface="Calibri"/>
              <a:sym typeface="Calibri"/>
            </a:endParaRPr>
          </a:p>
        </p:txBody>
      </p:sp>
      <p:sp>
        <p:nvSpPr>
          <p:cNvPr id="63" name="Google Shape;63;p14"/>
          <p:cNvSpPr txBox="1"/>
          <p:nvPr/>
        </p:nvSpPr>
        <p:spPr>
          <a:xfrm>
            <a:off x="6774875" y="3457950"/>
            <a:ext cx="2117700" cy="29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Calibri"/>
                <a:ea typeface="Calibri"/>
                <a:cs typeface="Calibri"/>
                <a:sym typeface="Calibri"/>
              </a:rPr>
              <a:t>Once-for-All (Cai et al., ICLR 2020)</a:t>
            </a:r>
            <a:endParaRPr sz="1000">
              <a:latin typeface="Calibri"/>
              <a:ea typeface="Calibri"/>
              <a:cs typeface="Calibri"/>
              <a:sym typeface="Calibri"/>
            </a:endParaRPr>
          </a:p>
        </p:txBody>
      </p:sp>
      <p:sp>
        <p:nvSpPr>
          <p:cNvPr id="64" name="Google Shape;64;p14"/>
          <p:cNvSpPr txBox="1"/>
          <p:nvPr/>
        </p:nvSpPr>
        <p:spPr>
          <a:xfrm>
            <a:off x="354400" y="3003350"/>
            <a:ext cx="5367600" cy="1870200"/>
          </a:xfrm>
          <a:prstGeom prst="rect">
            <a:avLst/>
          </a:prstGeom>
          <a:noFill/>
          <a:ln>
            <a:noFill/>
          </a:ln>
        </p:spPr>
        <p:txBody>
          <a:bodyPr spcFirstLastPara="1" wrap="square" lIns="91425" tIns="91425" rIns="91425" bIns="91425" anchor="t" anchorCtr="0">
            <a:noAutofit/>
          </a:bodyPr>
          <a:lstStyle/>
          <a:p>
            <a:pPr marL="457200" lvl="0" indent="-342900" algn="l" rtl="0">
              <a:spcBef>
                <a:spcPts val="0"/>
              </a:spcBef>
              <a:spcAft>
                <a:spcPts val="0"/>
              </a:spcAft>
              <a:buSzPts val="1800"/>
              <a:buFont typeface="Helvetica Neue"/>
              <a:buChar char="●"/>
            </a:pPr>
            <a:r>
              <a:rPr lang="en" sz="1800" dirty="0">
                <a:latin typeface="Helvetica Neue"/>
                <a:ea typeface="Helvetica Neue"/>
                <a:cs typeface="Helvetica Neue"/>
                <a:sym typeface="Helvetica Neue"/>
              </a:rPr>
              <a:t>Primarily focused on CNNs</a:t>
            </a:r>
            <a:endParaRPr sz="1800" dirty="0">
              <a:latin typeface="Helvetica Neue"/>
              <a:ea typeface="Helvetica Neue"/>
              <a:cs typeface="Helvetica Neue"/>
              <a:sym typeface="Helvetica Neue"/>
            </a:endParaRPr>
          </a:p>
          <a:p>
            <a:pPr marL="457200" lvl="0" indent="-342900" algn="l" rtl="0">
              <a:spcBef>
                <a:spcPts val="0"/>
              </a:spcBef>
              <a:spcAft>
                <a:spcPts val="0"/>
              </a:spcAft>
              <a:buSzPts val="1800"/>
              <a:buFont typeface="Helvetica Neue"/>
              <a:buChar char="●"/>
            </a:pPr>
            <a:r>
              <a:rPr lang="en" sz="1800" dirty="0">
                <a:latin typeface="Helvetica Neue"/>
                <a:ea typeface="Helvetica Neue"/>
                <a:cs typeface="Helvetica Neue"/>
                <a:sym typeface="Helvetica Neue"/>
              </a:rPr>
              <a:t>Training routines w/ </a:t>
            </a:r>
            <a:endParaRPr sz="1800" dirty="0">
              <a:latin typeface="Helvetica Neue"/>
              <a:ea typeface="Helvetica Neue"/>
              <a:cs typeface="Helvetica Neue"/>
              <a:sym typeface="Helvetica Neue"/>
            </a:endParaRPr>
          </a:p>
          <a:p>
            <a:pPr marL="914400" lvl="1" indent="-330200" algn="l" rtl="0">
              <a:spcBef>
                <a:spcPts val="0"/>
              </a:spcBef>
              <a:spcAft>
                <a:spcPts val="0"/>
              </a:spcAft>
              <a:buSzPts val="1600"/>
              <a:buFont typeface="Helvetica Neue"/>
              <a:buChar char="○"/>
            </a:pPr>
            <a:r>
              <a:rPr lang="en" sz="1600" dirty="0">
                <a:latin typeface="Helvetica Neue"/>
                <a:ea typeface="Helvetica Neue"/>
                <a:cs typeface="Helvetica Neue"/>
                <a:sym typeface="Helvetica Neue"/>
              </a:rPr>
              <a:t>Modifications to </a:t>
            </a:r>
            <a:r>
              <a:rPr lang="en" sz="1600" dirty="0" err="1">
                <a:latin typeface="Helvetica Neue"/>
                <a:ea typeface="Helvetica Neue"/>
                <a:cs typeface="Helvetica Neue"/>
                <a:sym typeface="Helvetica Neue"/>
              </a:rPr>
              <a:t>batchnorm</a:t>
            </a:r>
            <a:endParaRPr sz="1600" dirty="0">
              <a:latin typeface="Helvetica Neue"/>
              <a:ea typeface="Helvetica Neue"/>
              <a:cs typeface="Helvetica Neue"/>
              <a:sym typeface="Helvetica Neue"/>
            </a:endParaRPr>
          </a:p>
          <a:p>
            <a:pPr marL="914400" lvl="1" indent="-330200" algn="l" rtl="0">
              <a:spcBef>
                <a:spcPts val="0"/>
              </a:spcBef>
              <a:spcAft>
                <a:spcPts val="0"/>
              </a:spcAft>
              <a:buSzPts val="1600"/>
              <a:buFont typeface="Helvetica Neue"/>
              <a:buChar char="○"/>
            </a:pPr>
            <a:r>
              <a:rPr lang="en" sz="1600" dirty="0">
                <a:latin typeface="Helvetica Neue"/>
                <a:ea typeface="Helvetica Neue"/>
                <a:cs typeface="Helvetica Neue"/>
                <a:sym typeface="Helvetica Neue"/>
              </a:rPr>
              <a:t>Sampled </a:t>
            </a:r>
            <a:r>
              <a:rPr lang="en" sz="1600" dirty="0" err="1">
                <a:latin typeface="Helvetica Neue"/>
                <a:ea typeface="Helvetica Neue"/>
                <a:cs typeface="Helvetica Neue"/>
                <a:sym typeface="Helvetica Neue"/>
              </a:rPr>
              <a:t>submodels</a:t>
            </a:r>
            <a:endParaRPr sz="1600" dirty="0">
              <a:latin typeface="Helvetica Neue"/>
              <a:ea typeface="Helvetica Neue"/>
              <a:cs typeface="Helvetica Neue"/>
              <a:sym typeface="Helvetica Neue"/>
            </a:endParaRPr>
          </a:p>
          <a:p>
            <a:pPr marL="914400" lvl="1" indent="-330200" algn="l" rtl="0">
              <a:spcBef>
                <a:spcPts val="0"/>
              </a:spcBef>
              <a:spcAft>
                <a:spcPts val="0"/>
              </a:spcAft>
              <a:buSzPts val="1600"/>
              <a:buFont typeface="Helvetica Neue"/>
              <a:buChar char="○"/>
            </a:pPr>
            <a:r>
              <a:rPr lang="en" sz="1600" dirty="0">
                <a:latin typeface="Helvetica Neue"/>
                <a:ea typeface="Helvetica Neue"/>
                <a:cs typeface="Helvetica Neue"/>
                <a:sym typeface="Helvetica Neue"/>
              </a:rPr>
              <a:t>Distillation from largest model</a:t>
            </a:r>
            <a:endParaRPr sz="1600" dirty="0">
              <a:latin typeface="Helvetica Neue"/>
              <a:ea typeface="Helvetica Neue"/>
              <a:cs typeface="Helvetica Neue"/>
              <a:sym typeface="Helvetica Neue"/>
            </a:endParaRPr>
          </a:p>
          <a:p>
            <a:pPr marL="457200" lvl="0" indent="-342900" algn="l" rtl="0">
              <a:spcBef>
                <a:spcPts val="0"/>
              </a:spcBef>
              <a:spcAft>
                <a:spcPts val="0"/>
              </a:spcAft>
              <a:buSzPts val="1800"/>
              <a:buFont typeface="Helvetica Neue"/>
              <a:buChar char="●"/>
            </a:pPr>
            <a:r>
              <a:rPr lang="en" sz="1800" dirty="0">
                <a:latin typeface="Helvetica Neue"/>
                <a:ea typeface="Helvetica Neue"/>
                <a:cs typeface="Helvetica Neue"/>
                <a:sym typeface="Helvetica Neue"/>
              </a:rPr>
              <a:t>Longer/costlier training routines</a:t>
            </a:r>
            <a:endParaRPr sz="1800" dirty="0">
              <a:latin typeface="Helvetica Neue"/>
              <a:ea typeface="Helvetica Neue"/>
              <a:cs typeface="Helvetica Neue"/>
              <a:sym typeface="Helvetica Neue"/>
            </a:endParaRPr>
          </a:p>
        </p:txBody>
      </p:sp>
      <p:pic>
        <p:nvPicPr>
          <p:cNvPr id="65" name="Google Shape;65;p14"/>
          <p:cNvPicPr preferRelativeResize="0"/>
          <p:nvPr/>
        </p:nvPicPr>
        <p:blipFill>
          <a:blip r:embed="rId4">
            <a:alphaModFix/>
          </a:blip>
          <a:stretch>
            <a:fillRect/>
          </a:stretch>
        </p:blipFill>
        <p:spPr>
          <a:xfrm>
            <a:off x="0" y="1484350"/>
            <a:ext cx="5780400" cy="9894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Google Sans SemiBold"/>
                <a:ea typeface="Google Sans SemiBold"/>
                <a:cs typeface="Google Sans SemiBold"/>
                <a:sym typeface="Google Sans SemiBold"/>
              </a:rPr>
              <a:t>Existing Solutions towards MatFormer</a:t>
            </a:r>
            <a:endParaRPr>
              <a:latin typeface="Google Sans SemiBold"/>
              <a:ea typeface="Google Sans SemiBold"/>
              <a:cs typeface="Google Sans SemiBold"/>
              <a:sym typeface="Google Sans SemiBold"/>
            </a:endParaRPr>
          </a:p>
        </p:txBody>
      </p:sp>
      <p:pic>
        <p:nvPicPr>
          <p:cNvPr id="71" name="Google Shape;71;p15"/>
          <p:cNvPicPr preferRelativeResize="0"/>
          <p:nvPr/>
        </p:nvPicPr>
        <p:blipFill>
          <a:blip r:embed="rId3">
            <a:alphaModFix/>
          </a:blip>
          <a:stretch>
            <a:fillRect/>
          </a:stretch>
        </p:blipFill>
        <p:spPr>
          <a:xfrm>
            <a:off x="997498" y="1195775"/>
            <a:ext cx="3097925" cy="1827050"/>
          </a:xfrm>
          <a:prstGeom prst="rect">
            <a:avLst/>
          </a:prstGeom>
          <a:noFill/>
          <a:ln>
            <a:noFill/>
          </a:ln>
        </p:spPr>
      </p:pic>
      <p:sp>
        <p:nvSpPr>
          <p:cNvPr id="72" name="Google Shape;72;p15"/>
          <p:cNvSpPr txBox="1"/>
          <p:nvPr/>
        </p:nvSpPr>
        <p:spPr>
          <a:xfrm>
            <a:off x="650525" y="3022825"/>
            <a:ext cx="4510200" cy="29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Calibri"/>
                <a:ea typeface="Calibri"/>
                <a:cs typeface="Calibri"/>
                <a:sym typeface="Calibri"/>
              </a:rPr>
              <a:t>Matryoshka Representation Learning (Kusupati et al., NeurIPS 2022)</a:t>
            </a:r>
            <a:endParaRPr sz="1000">
              <a:latin typeface="Calibri"/>
              <a:ea typeface="Calibri"/>
              <a:cs typeface="Calibri"/>
              <a:sym typeface="Calibri"/>
            </a:endParaRPr>
          </a:p>
        </p:txBody>
      </p:sp>
      <p:pic>
        <p:nvPicPr>
          <p:cNvPr id="73" name="Google Shape;73;p15"/>
          <p:cNvPicPr preferRelativeResize="0"/>
          <p:nvPr/>
        </p:nvPicPr>
        <p:blipFill>
          <a:blip r:embed="rId4">
            <a:alphaModFix/>
          </a:blip>
          <a:stretch>
            <a:fillRect/>
          </a:stretch>
        </p:blipFill>
        <p:spPr>
          <a:xfrm>
            <a:off x="5465525" y="1017725"/>
            <a:ext cx="2428124" cy="2540024"/>
          </a:xfrm>
          <a:prstGeom prst="rect">
            <a:avLst/>
          </a:prstGeom>
          <a:noFill/>
          <a:ln>
            <a:noFill/>
          </a:ln>
        </p:spPr>
      </p:pic>
      <p:sp>
        <p:nvSpPr>
          <p:cNvPr id="74" name="Google Shape;74;p15"/>
          <p:cNvSpPr txBox="1"/>
          <p:nvPr/>
        </p:nvSpPr>
        <p:spPr>
          <a:xfrm>
            <a:off x="5769900" y="3579800"/>
            <a:ext cx="1965000" cy="29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latin typeface="Calibri"/>
                <a:ea typeface="Calibri"/>
                <a:cs typeface="Calibri"/>
                <a:sym typeface="Calibri"/>
              </a:rPr>
              <a:t>FlexiViT (Beyer et al., CVPR 2023)</a:t>
            </a:r>
            <a:endParaRPr sz="1000">
              <a:latin typeface="Calibri"/>
              <a:ea typeface="Calibri"/>
              <a:cs typeface="Calibri"/>
              <a:sym typeface="Calibri"/>
            </a:endParaRPr>
          </a:p>
        </p:txBody>
      </p:sp>
      <p:sp>
        <p:nvSpPr>
          <p:cNvPr id="75" name="Google Shape;75;p15"/>
          <p:cNvSpPr txBox="1"/>
          <p:nvPr/>
        </p:nvSpPr>
        <p:spPr>
          <a:xfrm>
            <a:off x="1757175" y="4250250"/>
            <a:ext cx="53676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Helvetica Neue"/>
                <a:ea typeface="Helvetica Neue"/>
                <a:cs typeface="Helvetica Neue"/>
                <a:sym typeface="Helvetica Neue"/>
              </a:rPr>
              <a:t>Flexibility in output and input space respectively</a:t>
            </a:r>
            <a:endParaRPr sz="1800">
              <a:latin typeface="Helvetica Neue"/>
              <a:ea typeface="Helvetica Neue"/>
              <a:cs typeface="Helvetica Neue"/>
              <a:sym typeface="Helvetica Neue"/>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err="1">
                <a:latin typeface="Google Sans SemiBold"/>
                <a:ea typeface="Google Sans SemiBold"/>
                <a:cs typeface="Google Sans SemiBold"/>
                <a:sym typeface="Google Sans SemiBold"/>
              </a:rPr>
              <a:t>MatFormer</a:t>
            </a:r>
            <a:r>
              <a:rPr lang="en" dirty="0">
                <a:latin typeface="Google Sans SemiBold"/>
                <a:ea typeface="Google Sans SemiBold"/>
                <a:cs typeface="Google Sans SemiBold"/>
                <a:sym typeface="Google Sans SemiBold"/>
              </a:rPr>
              <a:t>: Nested Substructure</a:t>
            </a:r>
            <a:endParaRPr dirty="0">
              <a:latin typeface="Google Sans SemiBold"/>
              <a:ea typeface="Google Sans SemiBold"/>
              <a:cs typeface="Google Sans SemiBold"/>
              <a:sym typeface="Google Sans SemiBold"/>
            </a:endParaRPr>
          </a:p>
        </p:txBody>
      </p:sp>
      <p:sp>
        <p:nvSpPr>
          <p:cNvPr id="81" name="Google Shape;81;p16"/>
          <p:cNvSpPr txBox="1"/>
          <p:nvPr/>
        </p:nvSpPr>
        <p:spPr>
          <a:xfrm>
            <a:off x="311700" y="1269375"/>
            <a:ext cx="7881000" cy="1870200"/>
          </a:xfrm>
          <a:prstGeom prst="rect">
            <a:avLst/>
          </a:prstGeom>
          <a:noFill/>
          <a:ln>
            <a:noFill/>
          </a:ln>
        </p:spPr>
        <p:txBody>
          <a:bodyPr spcFirstLastPara="1" wrap="square" lIns="91425" tIns="91425" rIns="91425" bIns="91425" anchor="t" anchorCtr="0">
            <a:noAutofit/>
          </a:bodyPr>
          <a:lstStyle/>
          <a:p>
            <a:pPr marL="457200" lvl="1" indent="-342900">
              <a:buSzPts val="1800"/>
              <a:buFont typeface="Helvetica Neue"/>
              <a:buChar char="●"/>
            </a:pPr>
            <a:r>
              <a:rPr lang="en" sz="1800" dirty="0">
                <a:latin typeface="Helvetica Neue"/>
                <a:ea typeface="Helvetica Neue"/>
                <a:cs typeface="Helvetica Neue"/>
                <a:sym typeface="Helvetica Neue"/>
              </a:rPr>
              <a:t>Works for Transformers – without modifications to fundamental blocks</a:t>
            </a:r>
            <a:endParaRPr lang="en-IN" sz="1800" dirty="0">
              <a:latin typeface="Helvetica Neue"/>
              <a:ea typeface="Helvetica Neue"/>
              <a:cs typeface="Helvetica Neue"/>
              <a:sym typeface="Helvetica Neue"/>
            </a:endParaRPr>
          </a:p>
          <a:p>
            <a:pPr marL="457200" lvl="0" indent="-342900" algn="l" rtl="0">
              <a:spcBef>
                <a:spcPts val="0"/>
              </a:spcBef>
              <a:spcAft>
                <a:spcPts val="0"/>
              </a:spcAft>
              <a:buSzPts val="1800"/>
              <a:buFont typeface="Helvetica Neue"/>
              <a:buChar char="●"/>
            </a:pPr>
            <a:r>
              <a:rPr lang="en" sz="1800" dirty="0">
                <a:latin typeface="Helvetica Neue"/>
                <a:ea typeface="Helvetica Neue"/>
                <a:cs typeface="Helvetica Neue"/>
                <a:sym typeface="Helvetica Neue"/>
              </a:rPr>
              <a:t>Joint training: No subsampling or distillation</a:t>
            </a:r>
            <a:endParaRPr sz="1800" dirty="0">
              <a:latin typeface="Helvetica Neue"/>
              <a:ea typeface="Helvetica Neue"/>
              <a:cs typeface="Helvetica Neue"/>
              <a:sym typeface="Helvetica Neue"/>
            </a:endParaRPr>
          </a:p>
          <a:p>
            <a:pPr marL="457200" lvl="8" indent="-342900">
              <a:buSzPts val="1800"/>
              <a:buFont typeface="Helvetica Neue"/>
              <a:buChar char="●"/>
            </a:pPr>
            <a:r>
              <a:rPr lang="en" sz="1800" dirty="0">
                <a:latin typeface="Helvetica Neue"/>
                <a:ea typeface="Helvetica Neue"/>
                <a:cs typeface="Helvetica Neue"/>
                <a:sym typeface="Helvetica Neue"/>
              </a:rPr>
              <a:t>Significantly cheaper training cost that equivalent methods while being more accurate</a:t>
            </a:r>
            <a:endParaRPr sz="1800" dirty="0">
              <a:latin typeface="Helvetica Neue"/>
              <a:ea typeface="Helvetica Neue"/>
              <a:cs typeface="Helvetica Neue"/>
              <a:sym typeface="Helvetica Neue"/>
            </a:endParaRPr>
          </a:p>
          <a:p>
            <a:pPr marL="457200" lvl="1" indent="-342900">
              <a:buSzPts val="1800"/>
              <a:buFont typeface="Helvetica Neue"/>
              <a:buChar char="●"/>
            </a:pPr>
            <a:r>
              <a:rPr lang="en" sz="1800" dirty="0">
                <a:latin typeface="Helvetica Neue"/>
                <a:ea typeface="Helvetica Neue"/>
                <a:cs typeface="Helvetica Neue"/>
                <a:sym typeface="Helvetica Neue"/>
              </a:rPr>
              <a:t>4 granularities sufficient to span a wide range of constraints.</a:t>
            </a:r>
            <a:endParaRPr sz="1800" dirty="0">
              <a:latin typeface="Helvetica Neue"/>
              <a:ea typeface="Helvetica Neue"/>
              <a:cs typeface="Helvetica Neue"/>
              <a:sym typeface="Helvetica Neue"/>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292625"/>
            <a:ext cx="8520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a:latin typeface="Google Sans Medium"/>
                <a:ea typeface="Google Sans Medium"/>
                <a:cs typeface="Google Sans Medium"/>
                <a:sym typeface="Google Sans Medium"/>
              </a:rPr>
              <a:t>Transformer</a:t>
            </a:r>
            <a:endParaRPr sz="3200">
              <a:latin typeface="Google Sans Medium"/>
              <a:ea typeface="Google Sans Medium"/>
              <a:cs typeface="Google Sans Medium"/>
              <a:sym typeface="Google Sans Medium"/>
            </a:endParaRPr>
          </a:p>
        </p:txBody>
      </p:sp>
      <p:pic>
        <p:nvPicPr>
          <p:cNvPr id="62" name="Google Shape;62;p14"/>
          <p:cNvPicPr preferRelativeResize="0"/>
          <p:nvPr/>
        </p:nvPicPr>
        <p:blipFill>
          <a:blip r:embed="rId3">
            <a:alphaModFix/>
          </a:blip>
          <a:stretch>
            <a:fillRect/>
          </a:stretch>
        </p:blipFill>
        <p:spPr>
          <a:xfrm>
            <a:off x="381000" y="1017725"/>
            <a:ext cx="2009360" cy="3820973"/>
          </a:xfrm>
          <a:prstGeom prst="rect">
            <a:avLst/>
          </a:prstGeom>
          <a:noFill/>
          <a:ln>
            <a:noFill/>
          </a:ln>
        </p:spPr>
      </p:pic>
      <p:sp>
        <p:nvSpPr>
          <p:cNvPr id="63" name="Google Shape;63;p14"/>
          <p:cNvSpPr/>
          <p:nvPr/>
        </p:nvSpPr>
        <p:spPr>
          <a:xfrm>
            <a:off x="680968" y="1805175"/>
            <a:ext cx="1248000" cy="420900"/>
          </a:xfrm>
          <a:prstGeom prst="roundRect">
            <a:avLst>
              <a:gd name="adj" fmla="val 16667"/>
            </a:avLst>
          </a:prstGeom>
          <a:noFill/>
          <a:ln w="19050" cap="flat" cmpd="sng">
            <a:solidFill>
              <a:srgbClr val="EA433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4"/>
          <p:cNvSpPr/>
          <p:nvPr/>
        </p:nvSpPr>
        <p:spPr>
          <a:xfrm>
            <a:off x="673625" y="3023750"/>
            <a:ext cx="1262700" cy="499800"/>
          </a:xfrm>
          <a:prstGeom prst="roundRect">
            <a:avLst>
              <a:gd name="adj" fmla="val 16667"/>
            </a:avLst>
          </a:prstGeom>
          <a:noFill/>
          <a:ln w="19050" cap="flat" cmpd="sng">
            <a:solidFill>
              <a:srgbClr val="1155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4"/>
          <p:cNvSpPr txBox="1"/>
          <p:nvPr/>
        </p:nvSpPr>
        <p:spPr>
          <a:xfrm>
            <a:off x="2202975" y="2233025"/>
            <a:ext cx="2314800" cy="738900"/>
          </a:xfrm>
          <a:prstGeom prst="rect">
            <a:avLst/>
          </a:prstGeom>
          <a:noFill/>
          <a:ln w="9525" cap="flat" cmpd="sng">
            <a:solidFill>
              <a:srgbClr val="A64D79"/>
            </a:solidFill>
            <a:prstDash val="solid"/>
            <a:round/>
            <a:headEnd type="none" w="sm" len="sm"/>
            <a:tailEnd type="none" w="sm" len="sm"/>
            <a:extLst>
              <a:ext uri="{C807C97D-BFC1-408E-A445-0C87EB9F89A2}">
                <ask:lineSketchStyleProps xmlns:ask="http://schemas.microsoft.com/office/drawing/2018/sketchyshapes">
                  <ask:type>
                    <ask:lineSketchScribble/>
                  </ask:type>
                </ask:lineSketchStyleProps>
              </a:ext>
            </a:extLst>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rgbClr val="C00000"/>
                </a:solidFill>
                <a:latin typeface="Calibri"/>
                <a:ea typeface="Calibri"/>
                <a:cs typeface="Calibri"/>
                <a:sym typeface="Calibri"/>
              </a:rPr>
              <a:t>MLP</a:t>
            </a:r>
            <a:r>
              <a:rPr lang="en" b="1" dirty="0">
                <a:latin typeface="Calibri"/>
                <a:ea typeface="Calibri"/>
                <a:cs typeface="Calibri"/>
                <a:sym typeface="Calibri"/>
              </a:rPr>
              <a:t>: ~80% </a:t>
            </a:r>
            <a:r>
              <a:rPr lang="en" dirty="0">
                <a:latin typeface="Calibri"/>
                <a:ea typeface="Calibri"/>
                <a:cs typeface="Calibri"/>
                <a:sym typeface="Calibri"/>
              </a:rPr>
              <a:t>of the cost</a:t>
            </a:r>
            <a:endParaRPr dirty="0">
              <a:latin typeface="Calibri"/>
              <a:ea typeface="Calibri"/>
              <a:cs typeface="Calibri"/>
              <a:sym typeface="Calibri"/>
            </a:endParaRPr>
          </a:p>
          <a:p>
            <a:pPr marL="0" lvl="0" indent="0" algn="ctr" rtl="0">
              <a:spcBef>
                <a:spcPts val="0"/>
              </a:spcBef>
              <a:spcAft>
                <a:spcPts val="0"/>
              </a:spcAft>
              <a:buNone/>
            </a:pPr>
            <a:endParaRPr b="1" dirty="0">
              <a:latin typeface="Calibri"/>
              <a:ea typeface="Calibri"/>
              <a:cs typeface="Calibri"/>
              <a:sym typeface="Calibri"/>
            </a:endParaRPr>
          </a:p>
          <a:p>
            <a:pPr marL="0" lvl="0" indent="0" algn="ctr" rtl="0">
              <a:spcBef>
                <a:spcPts val="0"/>
              </a:spcBef>
              <a:spcAft>
                <a:spcPts val="0"/>
              </a:spcAft>
              <a:buNone/>
            </a:pPr>
            <a:r>
              <a:rPr lang="en" b="1" dirty="0">
                <a:solidFill>
                  <a:srgbClr val="1155CC"/>
                </a:solidFill>
                <a:latin typeface="Calibri"/>
                <a:ea typeface="Calibri"/>
                <a:cs typeface="Calibri"/>
                <a:sym typeface="Calibri"/>
              </a:rPr>
              <a:t>Attention</a:t>
            </a:r>
            <a:r>
              <a:rPr lang="en" b="1" dirty="0">
                <a:latin typeface="Calibri"/>
                <a:ea typeface="Calibri"/>
                <a:cs typeface="Calibri"/>
                <a:sym typeface="Calibri"/>
              </a:rPr>
              <a:t>: ~20%</a:t>
            </a:r>
            <a:r>
              <a:rPr lang="en" dirty="0">
                <a:latin typeface="Calibri"/>
                <a:ea typeface="Calibri"/>
                <a:cs typeface="Calibri"/>
                <a:sym typeface="Calibri"/>
              </a:rPr>
              <a:t> of the cost</a:t>
            </a:r>
            <a:r>
              <a:rPr lang="en" b="1" dirty="0">
                <a:latin typeface="Calibri"/>
                <a:ea typeface="Calibri"/>
                <a:cs typeface="Calibri"/>
                <a:sym typeface="Calibri"/>
              </a:rPr>
              <a:t> </a:t>
            </a:r>
            <a:endParaRPr b="1" dirty="0">
              <a:latin typeface="Calibri"/>
              <a:ea typeface="Calibri"/>
              <a:cs typeface="Calibri"/>
              <a:sym typeface="Calibri"/>
            </a:endParaRPr>
          </a:p>
        </p:txBody>
      </p:sp>
      <p:sp>
        <p:nvSpPr>
          <p:cNvPr id="66" name="Google Shape;66;p14"/>
          <p:cNvSpPr txBox="1"/>
          <p:nvPr/>
        </p:nvSpPr>
        <p:spPr>
          <a:xfrm>
            <a:off x="5823075" y="1073875"/>
            <a:ext cx="1179600" cy="225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Helvetica Neue"/>
                <a:ea typeface="Helvetica Neue"/>
                <a:cs typeface="Helvetica Neue"/>
                <a:sym typeface="Helvetica Neue"/>
              </a:rPr>
              <a:t>MLP</a:t>
            </a:r>
            <a:endParaRPr b="1">
              <a:latin typeface="Helvetica Neue"/>
              <a:ea typeface="Helvetica Neue"/>
              <a:cs typeface="Helvetica Neue"/>
              <a:sym typeface="Helvetica Neue"/>
            </a:endParaRPr>
          </a:p>
        </p:txBody>
      </p:sp>
      <p:grpSp>
        <p:nvGrpSpPr>
          <p:cNvPr id="67" name="Google Shape;67;p14"/>
          <p:cNvGrpSpPr/>
          <p:nvPr/>
        </p:nvGrpSpPr>
        <p:grpSpPr>
          <a:xfrm rot="-5400000">
            <a:off x="6365213" y="3706982"/>
            <a:ext cx="151200" cy="513185"/>
            <a:chOff x="9378000" y="4069906"/>
            <a:chExt cx="151200" cy="608400"/>
          </a:xfrm>
        </p:grpSpPr>
        <p:sp>
          <p:nvSpPr>
            <p:cNvPr id="68" name="Google Shape;68;p14"/>
            <p:cNvSpPr/>
            <p:nvPr/>
          </p:nvSpPr>
          <p:spPr>
            <a:xfrm>
              <a:off x="9378000" y="4069906"/>
              <a:ext cx="151200" cy="151200"/>
            </a:xfrm>
            <a:prstGeom prst="rect">
              <a:avLst/>
            </a:prstGeom>
            <a:solidFill>
              <a:srgbClr val="FFC000"/>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69" name="Google Shape;69;p14"/>
            <p:cNvSpPr/>
            <p:nvPr/>
          </p:nvSpPr>
          <p:spPr>
            <a:xfrm>
              <a:off x="9378000" y="4222306"/>
              <a:ext cx="151200" cy="151200"/>
            </a:xfrm>
            <a:prstGeom prst="rect">
              <a:avLst/>
            </a:prstGeom>
            <a:solidFill>
              <a:srgbClr val="A5A5A5"/>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70" name="Google Shape;70;p14"/>
            <p:cNvSpPr/>
            <p:nvPr/>
          </p:nvSpPr>
          <p:spPr>
            <a:xfrm>
              <a:off x="9378000" y="4374706"/>
              <a:ext cx="151200" cy="151200"/>
            </a:xfrm>
            <a:prstGeom prst="rect">
              <a:avLst/>
            </a:prstGeom>
            <a:solidFill>
              <a:srgbClr val="ED7D31"/>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71" name="Google Shape;71;p14"/>
            <p:cNvSpPr/>
            <p:nvPr/>
          </p:nvSpPr>
          <p:spPr>
            <a:xfrm>
              <a:off x="9378000" y="4527106"/>
              <a:ext cx="151200" cy="151200"/>
            </a:xfrm>
            <a:prstGeom prst="rect">
              <a:avLst/>
            </a:prstGeom>
            <a:solidFill>
              <a:srgbClr val="FF0000"/>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sp>
        <p:nvSpPr>
          <p:cNvPr id="72" name="Google Shape;72;p14"/>
          <p:cNvSpPr/>
          <p:nvPr/>
        </p:nvSpPr>
        <p:spPr>
          <a:xfrm rot="10800000">
            <a:off x="5448379" y="2911925"/>
            <a:ext cx="1934700" cy="877500"/>
          </a:xfrm>
          <a:prstGeom prst="trapezoid">
            <a:avLst>
              <a:gd name="adj" fmla="val 80493"/>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4"/>
          <p:cNvSpPr/>
          <p:nvPr/>
        </p:nvSpPr>
        <p:spPr>
          <a:xfrm>
            <a:off x="5438591" y="1733200"/>
            <a:ext cx="1934700" cy="877500"/>
          </a:xfrm>
          <a:prstGeom prst="trapezoid">
            <a:avLst>
              <a:gd name="adj" fmla="val 80309"/>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600" baseline="30000">
              <a:latin typeface="Cambria Math"/>
              <a:ea typeface="Cambria Math"/>
              <a:cs typeface="Cambria Math"/>
              <a:sym typeface="Cambria Math"/>
            </a:endParaRPr>
          </a:p>
        </p:txBody>
      </p:sp>
      <p:grpSp>
        <p:nvGrpSpPr>
          <p:cNvPr id="74" name="Google Shape;74;p14"/>
          <p:cNvGrpSpPr/>
          <p:nvPr/>
        </p:nvGrpSpPr>
        <p:grpSpPr>
          <a:xfrm rot="-5400000">
            <a:off x="6330350" y="1326420"/>
            <a:ext cx="151200" cy="513185"/>
            <a:chOff x="9378000" y="3765106"/>
            <a:chExt cx="151200" cy="608400"/>
          </a:xfrm>
        </p:grpSpPr>
        <p:sp>
          <p:nvSpPr>
            <p:cNvPr id="75" name="Google Shape;75;p14"/>
            <p:cNvSpPr/>
            <p:nvPr/>
          </p:nvSpPr>
          <p:spPr>
            <a:xfrm>
              <a:off x="9378000" y="3765106"/>
              <a:ext cx="151200" cy="151200"/>
            </a:xfrm>
            <a:prstGeom prst="rect">
              <a:avLst/>
            </a:prstGeom>
            <a:solidFill>
              <a:srgbClr val="70AD47"/>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76" name="Google Shape;76;p14"/>
            <p:cNvSpPr/>
            <p:nvPr/>
          </p:nvSpPr>
          <p:spPr>
            <a:xfrm>
              <a:off x="9378000" y="3917506"/>
              <a:ext cx="151200" cy="151200"/>
            </a:xfrm>
            <a:prstGeom prst="rect">
              <a:avLst/>
            </a:prstGeom>
            <a:solidFill>
              <a:srgbClr val="5B9BD5"/>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77" name="Google Shape;77;p14"/>
            <p:cNvSpPr/>
            <p:nvPr/>
          </p:nvSpPr>
          <p:spPr>
            <a:xfrm>
              <a:off x="9378000" y="4069906"/>
              <a:ext cx="151200" cy="151200"/>
            </a:xfrm>
            <a:prstGeom prst="rect">
              <a:avLst/>
            </a:prstGeom>
            <a:solidFill>
              <a:srgbClr val="FFC000"/>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78" name="Google Shape;78;p14"/>
            <p:cNvSpPr/>
            <p:nvPr/>
          </p:nvSpPr>
          <p:spPr>
            <a:xfrm>
              <a:off x="9378000" y="4222306"/>
              <a:ext cx="151200" cy="151200"/>
            </a:xfrm>
            <a:prstGeom prst="rect">
              <a:avLst/>
            </a:prstGeom>
            <a:solidFill>
              <a:srgbClr val="A5A5A5"/>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nvGrpSpPr>
          <p:cNvPr id="79" name="Google Shape;79;p14"/>
          <p:cNvGrpSpPr/>
          <p:nvPr/>
        </p:nvGrpSpPr>
        <p:grpSpPr>
          <a:xfrm rot="-5400000">
            <a:off x="5748149" y="2376158"/>
            <a:ext cx="151200" cy="770284"/>
            <a:chOff x="9378000" y="3765106"/>
            <a:chExt cx="151200" cy="913200"/>
          </a:xfrm>
        </p:grpSpPr>
        <p:sp>
          <p:nvSpPr>
            <p:cNvPr id="80" name="Google Shape;80;p14"/>
            <p:cNvSpPr/>
            <p:nvPr/>
          </p:nvSpPr>
          <p:spPr>
            <a:xfrm>
              <a:off x="9378000" y="3765106"/>
              <a:ext cx="151200" cy="151200"/>
            </a:xfrm>
            <a:prstGeom prst="rect">
              <a:avLst/>
            </a:prstGeom>
            <a:solidFill>
              <a:srgbClr val="70AD47"/>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81" name="Google Shape;81;p14"/>
            <p:cNvSpPr/>
            <p:nvPr/>
          </p:nvSpPr>
          <p:spPr>
            <a:xfrm>
              <a:off x="9378000" y="3917506"/>
              <a:ext cx="151200" cy="151200"/>
            </a:xfrm>
            <a:prstGeom prst="rect">
              <a:avLst/>
            </a:prstGeom>
            <a:solidFill>
              <a:srgbClr val="5B9BD5"/>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82" name="Google Shape;82;p14"/>
            <p:cNvSpPr/>
            <p:nvPr/>
          </p:nvSpPr>
          <p:spPr>
            <a:xfrm>
              <a:off x="9378000" y="4069906"/>
              <a:ext cx="151200" cy="151200"/>
            </a:xfrm>
            <a:prstGeom prst="rect">
              <a:avLst/>
            </a:prstGeom>
            <a:solidFill>
              <a:srgbClr val="FFC000"/>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83" name="Google Shape;83;p14"/>
            <p:cNvSpPr/>
            <p:nvPr/>
          </p:nvSpPr>
          <p:spPr>
            <a:xfrm>
              <a:off x="9378000" y="4222306"/>
              <a:ext cx="151200" cy="151200"/>
            </a:xfrm>
            <a:prstGeom prst="rect">
              <a:avLst/>
            </a:prstGeom>
            <a:solidFill>
              <a:srgbClr val="A5A5A5"/>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84" name="Google Shape;84;p14"/>
            <p:cNvSpPr/>
            <p:nvPr/>
          </p:nvSpPr>
          <p:spPr>
            <a:xfrm>
              <a:off x="9378000" y="4374706"/>
              <a:ext cx="151200" cy="151200"/>
            </a:xfrm>
            <a:prstGeom prst="rect">
              <a:avLst/>
            </a:prstGeom>
            <a:solidFill>
              <a:srgbClr val="ED7D31"/>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85" name="Google Shape;85;p14"/>
            <p:cNvSpPr/>
            <p:nvPr/>
          </p:nvSpPr>
          <p:spPr>
            <a:xfrm>
              <a:off x="9378000" y="4527106"/>
              <a:ext cx="151200" cy="151200"/>
            </a:xfrm>
            <a:prstGeom prst="rect">
              <a:avLst/>
            </a:prstGeom>
            <a:solidFill>
              <a:srgbClr val="FF0000"/>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nvGrpSpPr>
          <p:cNvPr id="86" name="Google Shape;86;p14"/>
          <p:cNvGrpSpPr/>
          <p:nvPr/>
        </p:nvGrpSpPr>
        <p:grpSpPr>
          <a:xfrm rot="-5400000">
            <a:off x="6518449" y="2376170"/>
            <a:ext cx="151200" cy="770284"/>
            <a:chOff x="9378000" y="3765106"/>
            <a:chExt cx="151200" cy="913200"/>
          </a:xfrm>
        </p:grpSpPr>
        <p:sp>
          <p:nvSpPr>
            <p:cNvPr id="87" name="Google Shape;87;p14"/>
            <p:cNvSpPr/>
            <p:nvPr/>
          </p:nvSpPr>
          <p:spPr>
            <a:xfrm>
              <a:off x="9378000" y="3765106"/>
              <a:ext cx="151200" cy="151200"/>
            </a:xfrm>
            <a:prstGeom prst="rect">
              <a:avLst/>
            </a:prstGeom>
            <a:solidFill>
              <a:srgbClr val="70AD47"/>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88" name="Google Shape;88;p14"/>
            <p:cNvSpPr/>
            <p:nvPr/>
          </p:nvSpPr>
          <p:spPr>
            <a:xfrm>
              <a:off x="9378000" y="3917506"/>
              <a:ext cx="151200" cy="151200"/>
            </a:xfrm>
            <a:prstGeom prst="rect">
              <a:avLst/>
            </a:prstGeom>
            <a:solidFill>
              <a:srgbClr val="5B9BD5"/>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89" name="Google Shape;89;p14"/>
            <p:cNvSpPr/>
            <p:nvPr/>
          </p:nvSpPr>
          <p:spPr>
            <a:xfrm>
              <a:off x="9378000" y="4069906"/>
              <a:ext cx="151200" cy="151200"/>
            </a:xfrm>
            <a:prstGeom prst="rect">
              <a:avLst/>
            </a:prstGeom>
            <a:solidFill>
              <a:srgbClr val="FFC000"/>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90" name="Google Shape;90;p14"/>
            <p:cNvSpPr/>
            <p:nvPr/>
          </p:nvSpPr>
          <p:spPr>
            <a:xfrm>
              <a:off x="9378000" y="4222306"/>
              <a:ext cx="151200" cy="151200"/>
            </a:xfrm>
            <a:prstGeom prst="rect">
              <a:avLst/>
            </a:prstGeom>
            <a:solidFill>
              <a:srgbClr val="A5A5A5"/>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91" name="Google Shape;91;p14"/>
            <p:cNvSpPr/>
            <p:nvPr/>
          </p:nvSpPr>
          <p:spPr>
            <a:xfrm>
              <a:off x="9378000" y="4374706"/>
              <a:ext cx="151200" cy="151200"/>
            </a:xfrm>
            <a:prstGeom prst="rect">
              <a:avLst/>
            </a:prstGeom>
            <a:solidFill>
              <a:srgbClr val="ED7D31"/>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92" name="Google Shape;92;p14"/>
            <p:cNvSpPr/>
            <p:nvPr/>
          </p:nvSpPr>
          <p:spPr>
            <a:xfrm>
              <a:off x="9378000" y="4527106"/>
              <a:ext cx="151200" cy="151200"/>
            </a:xfrm>
            <a:prstGeom prst="rect">
              <a:avLst/>
            </a:prstGeom>
            <a:solidFill>
              <a:srgbClr val="FF0000"/>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grpSp>
        <p:nvGrpSpPr>
          <p:cNvPr id="93" name="Google Shape;93;p14"/>
          <p:cNvGrpSpPr/>
          <p:nvPr/>
        </p:nvGrpSpPr>
        <p:grpSpPr>
          <a:xfrm rot="-5400000">
            <a:off x="6912549" y="2376158"/>
            <a:ext cx="151200" cy="770284"/>
            <a:chOff x="9378000" y="3765106"/>
            <a:chExt cx="151200" cy="913200"/>
          </a:xfrm>
        </p:grpSpPr>
        <p:sp>
          <p:nvSpPr>
            <p:cNvPr id="94" name="Google Shape;94;p14"/>
            <p:cNvSpPr/>
            <p:nvPr/>
          </p:nvSpPr>
          <p:spPr>
            <a:xfrm>
              <a:off x="9378000" y="3765106"/>
              <a:ext cx="151200" cy="151200"/>
            </a:xfrm>
            <a:prstGeom prst="rect">
              <a:avLst/>
            </a:prstGeom>
            <a:solidFill>
              <a:srgbClr val="70AD47"/>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95" name="Google Shape;95;p14"/>
            <p:cNvSpPr/>
            <p:nvPr/>
          </p:nvSpPr>
          <p:spPr>
            <a:xfrm>
              <a:off x="9378000" y="3917506"/>
              <a:ext cx="151200" cy="151200"/>
            </a:xfrm>
            <a:prstGeom prst="rect">
              <a:avLst/>
            </a:prstGeom>
            <a:solidFill>
              <a:srgbClr val="5B9BD5"/>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96" name="Google Shape;96;p14"/>
            <p:cNvSpPr/>
            <p:nvPr/>
          </p:nvSpPr>
          <p:spPr>
            <a:xfrm>
              <a:off x="9378000" y="4069906"/>
              <a:ext cx="151200" cy="151200"/>
            </a:xfrm>
            <a:prstGeom prst="rect">
              <a:avLst/>
            </a:prstGeom>
            <a:solidFill>
              <a:srgbClr val="FFC000"/>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97" name="Google Shape;97;p14"/>
            <p:cNvSpPr/>
            <p:nvPr/>
          </p:nvSpPr>
          <p:spPr>
            <a:xfrm>
              <a:off x="9378000" y="4222306"/>
              <a:ext cx="151200" cy="151200"/>
            </a:xfrm>
            <a:prstGeom prst="rect">
              <a:avLst/>
            </a:prstGeom>
            <a:solidFill>
              <a:srgbClr val="A5A5A5"/>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98" name="Google Shape;98;p14"/>
            <p:cNvSpPr/>
            <p:nvPr/>
          </p:nvSpPr>
          <p:spPr>
            <a:xfrm>
              <a:off x="9378000" y="4374706"/>
              <a:ext cx="151200" cy="151200"/>
            </a:xfrm>
            <a:prstGeom prst="rect">
              <a:avLst/>
            </a:prstGeom>
            <a:solidFill>
              <a:srgbClr val="ED7D31"/>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99" name="Google Shape;99;p14"/>
            <p:cNvSpPr/>
            <p:nvPr/>
          </p:nvSpPr>
          <p:spPr>
            <a:xfrm>
              <a:off x="9378000" y="4527106"/>
              <a:ext cx="151200" cy="151200"/>
            </a:xfrm>
            <a:prstGeom prst="rect">
              <a:avLst/>
            </a:prstGeom>
            <a:solidFill>
              <a:srgbClr val="FF0000"/>
            </a:solidFill>
            <a:ln w="28575" cap="flat" cmpd="sng">
              <a:solidFill>
                <a:srgbClr val="00206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grpSp>
      <p:sp>
        <p:nvSpPr>
          <p:cNvPr id="100" name="Google Shape;100;p14"/>
          <p:cNvSpPr txBox="1"/>
          <p:nvPr/>
        </p:nvSpPr>
        <p:spPr>
          <a:xfrm>
            <a:off x="4875863" y="2496738"/>
            <a:ext cx="5823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a:solidFill>
                  <a:schemeClr val="dk1"/>
                </a:solidFill>
              </a:rPr>
              <a:t>𝞼 (</a:t>
            </a:r>
            <a:endParaRPr sz="2000"/>
          </a:p>
        </p:txBody>
      </p:sp>
      <p:sp>
        <p:nvSpPr>
          <p:cNvPr id="101" name="Google Shape;101;p14"/>
          <p:cNvSpPr txBox="1"/>
          <p:nvPr/>
        </p:nvSpPr>
        <p:spPr>
          <a:xfrm>
            <a:off x="7193495" y="2484207"/>
            <a:ext cx="5823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a:solidFill>
                  <a:schemeClr val="dk1"/>
                </a:solidFill>
              </a:rPr>
              <a:t>)</a:t>
            </a:r>
            <a:endParaRPr sz="2000"/>
          </a:p>
        </p:txBody>
      </p:sp>
      <p:sp>
        <p:nvSpPr>
          <p:cNvPr id="102" name="Google Shape;102;p14"/>
          <p:cNvSpPr txBox="1"/>
          <p:nvPr/>
        </p:nvSpPr>
        <p:spPr>
          <a:xfrm>
            <a:off x="4947749" y="3088850"/>
            <a:ext cx="30000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a:solidFill>
                  <a:schemeClr val="dk1"/>
                </a:solidFill>
                <a:latin typeface="Cambria Math"/>
                <a:ea typeface="Cambria Math"/>
                <a:cs typeface="Cambria Math"/>
                <a:sym typeface="Cambria Math"/>
              </a:rPr>
              <a:t>W</a:t>
            </a:r>
            <a:r>
              <a:rPr lang="en" sz="1600" baseline="-25000">
                <a:solidFill>
                  <a:schemeClr val="dk1"/>
                </a:solidFill>
                <a:latin typeface="Cambria Math"/>
                <a:ea typeface="Cambria Math"/>
                <a:cs typeface="Cambria Math"/>
                <a:sym typeface="Cambria Math"/>
              </a:rPr>
              <a:t>1</a:t>
            </a:r>
            <a:r>
              <a:rPr lang="en">
                <a:solidFill>
                  <a:schemeClr val="dk1"/>
                </a:solidFill>
                <a:latin typeface="Cambria Math"/>
                <a:ea typeface="Cambria Math"/>
                <a:cs typeface="Cambria Math"/>
                <a:sym typeface="Cambria Math"/>
              </a:rPr>
              <a:t>∈</a:t>
            </a:r>
            <a:r>
              <a:rPr lang="en" sz="1600">
                <a:solidFill>
                  <a:schemeClr val="dk1"/>
                </a:solidFill>
                <a:latin typeface="Cambria Math"/>
                <a:ea typeface="Cambria Math"/>
                <a:cs typeface="Cambria Math"/>
                <a:sym typeface="Cambria Math"/>
              </a:rPr>
              <a:t>ℝ</a:t>
            </a:r>
            <a:r>
              <a:rPr lang="en" sz="1600" baseline="30000">
                <a:solidFill>
                  <a:schemeClr val="dk1"/>
                </a:solidFill>
                <a:latin typeface="Cambria Math"/>
                <a:ea typeface="Cambria Math"/>
                <a:cs typeface="Cambria Math"/>
                <a:sym typeface="Cambria Math"/>
              </a:rPr>
              <a:t>d✕h</a:t>
            </a:r>
            <a:endParaRPr sz="1600" baseline="30000">
              <a:solidFill>
                <a:schemeClr val="dk1"/>
              </a:solidFill>
              <a:latin typeface="Cambria Math"/>
              <a:ea typeface="Cambria Math"/>
              <a:cs typeface="Cambria Math"/>
              <a:sym typeface="Cambria Math"/>
            </a:endParaRPr>
          </a:p>
        </p:txBody>
      </p:sp>
      <p:sp>
        <p:nvSpPr>
          <p:cNvPr id="103" name="Google Shape;103;p14"/>
          <p:cNvSpPr txBox="1"/>
          <p:nvPr/>
        </p:nvSpPr>
        <p:spPr>
          <a:xfrm>
            <a:off x="4921237" y="2003988"/>
            <a:ext cx="30000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a:solidFill>
                  <a:schemeClr val="dk1"/>
                </a:solidFill>
                <a:latin typeface="Cambria Math"/>
                <a:ea typeface="Cambria Math"/>
                <a:cs typeface="Cambria Math"/>
                <a:sym typeface="Cambria Math"/>
              </a:rPr>
              <a:t>W</a:t>
            </a:r>
            <a:r>
              <a:rPr lang="en" sz="1600" baseline="-25000">
                <a:solidFill>
                  <a:schemeClr val="dk1"/>
                </a:solidFill>
                <a:latin typeface="Cambria Math"/>
                <a:ea typeface="Cambria Math"/>
                <a:cs typeface="Cambria Math"/>
                <a:sym typeface="Cambria Math"/>
              </a:rPr>
              <a:t>2</a:t>
            </a:r>
            <a:r>
              <a:rPr lang="en">
                <a:solidFill>
                  <a:schemeClr val="dk1"/>
                </a:solidFill>
                <a:latin typeface="Cambria Math"/>
                <a:ea typeface="Cambria Math"/>
                <a:cs typeface="Cambria Math"/>
                <a:sym typeface="Cambria Math"/>
              </a:rPr>
              <a:t>∈</a:t>
            </a:r>
            <a:r>
              <a:rPr lang="en" sz="1600">
                <a:solidFill>
                  <a:schemeClr val="dk1"/>
                </a:solidFill>
                <a:latin typeface="Cambria Math"/>
                <a:ea typeface="Cambria Math"/>
                <a:cs typeface="Cambria Math"/>
                <a:sym typeface="Cambria Math"/>
              </a:rPr>
              <a:t>ℝ</a:t>
            </a:r>
            <a:r>
              <a:rPr lang="en" sz="1600" baseline="30000">
                <a:solidFill>
                  <a:schemeClr val="dk1"/>
                </a:solidFill>
                <a:latin typeface="Cambria Math"/>
                <a:ea typeface="Cambria Math"/>
                <a:cs typeface="Cambria Math"/>
                <a:sym typeface="Cambria Math"/>
              </a:rPr>
              <a:t>h✕d</a:t>
            </a:r>
            <a:endParaRPr sz="1600" baseline="30000">
              <a:solidFill>
                <a:schemeClr val="dk1"/>
              </a:solidFill>
              <a:latin typeface="Cambria Math"/>
              <a:ea typeface="Cambria Math"/>
              <a:cs typeface="Cambria Math"/>
              <a:sym typeface="Cambria Math"/>
            </a:endParaRPr>
          </a:p>
        </p:txBody>
      </p:sp>
      <p:sp>
        <p:nvSpPr>
          <p:cNvPr id="104" name="Google Shape;104;p14"/>
          <p:cNvSpPr txBox="1"/>
          <p:nvPr/>
        </p:nvSpPr>
        <p:spPr>
          <a:xfrm>
            <a:off x="6312475" y="1470525"/>
            <a:ext cx="1487700" cy="225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000">
                <a:solidFill>
                  <a:schemeClr val="dk1"/>
                </a:solidFill>
                <a:latin typeface="Cambria Math"/>
                <a:ea typeface="Cambria Math"/>
                <a:cs typeface="Cambria Math"/>
                <a:sym typeface="Cambria Math"/>
              </a:rPr>
              <a:t>ℝ</a:t>
            </a:r>
            <a:r>
              <a:rPr lang="en" sz="2000" baseline="30000">
                <a:solidFill>
                  <a:schemeClr val="dk1"/>
                </a:solidFill>
                <a:latin typeface="Cambria Math"/>
                <a:ea typeface="Cambria Math"/>
                <a:cs typeface="Cambria Math"/>
                <a:sym typeface="Cambria Math"/>
              </a:rPr>
              <a:t>d</a:t>
            </a:r>
            <a:endParaRPr sz="2000"/>
          </a:p>
        </p:txBody>
      </p:sp>
      <p:sp>
        <p:nvSpPr>
          <p:cNvPr id="105" name="Google Shape;105;p14"/>
          <p:cNvSpPr txBox="1"/>
          <p:nvPr/>
        </p:nvSpPr>
        <p:spPr>
          <a:xfrm>
            <a:off x="6376100" y="3851075"/>
            <a:ext cx="1487700" cy="225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Cambria Math"/>
                <a:ea typeface="Cambria Math"/>
                <a:cs typeface="Cambria Math"/>
                <a:sym typeface="Cambria Math"/>
              </a:rPr>
              <a:t>ℝ</a:t>
            </a:r>
            <a:r>
              <a:rPr lang="en" sz="2000" baseline="30000">
                <a:solidFill>
                  <a:schemeClr val="dk1"/>
                </a:solidFill>
                <a:latin typeface="Cambria Math"/>
                <a:ea typeface="Cambria Math"/>
                <a:cs typeface="Cambria Math"/>
                <a:sym typeface="Cambria Math"/>
              </a:rPr>
              <a:t>d</a:t>
            </a:r>
            <a:endParaRPr sz="2000"/>
          </a:p>
        </p:txBody>
      </p:sp>
      <p:sp>
        <p:nvSpPr>
          <p:cNvPr id="106" name="Google Shape;106;p14"/>
          <p:cNvSpPr txBox="1"/>
          <p:nvPr/>
        </p:nvSpPr>
        <p:spPr>
          <a:xfrm>
            <a:off x="7137450" y="2618000"/>
            <a:ext cx="1487700" cy="225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Cambria Math"/>
                <a:ea typeface="Cambria Math"/>
                <a:cs typeface="Cambria Math"/>
                <a:sym typeface="Cambria Math"/>
              </a:rPr>
              <a:t>ℝ</a:t>
            </a:r>
            <a:r>
              <a:rPr lang="en" sz="2000" baseline="30000">
                <a:solidFill>
                  <a:schemeClr val="dk1"/>
                </a:solidFill>
                <a:latin typeface="Cambria Math"/>
                <a:ea typeface="Cambria Math"/>
                <a:cs typeface="Cambria Math"/>
                <a:sym typeface="Cambria Math"/>
              </a:rPr>
              <a:t>h</a:t>
            </a:r>
            <a:endParaRPr sz="2000"/>
          </a:p>
        </p:txBody>
      </p:sp>
      <p:sp>
        <p:nvSpPr>
          <p:cNvPr id="107" name="Google Shape;107;p14"/>
          <p:cNvSpPr txBox="1"/>
          <p:nvPr/>
        </p:nvSpPr>
        <p:spPr>
          <a:xfrm>
            <a:off x="5163075" y="4311525"/>
            <a:ext cx="2975400" cy="32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b="1">
                <a:latin typeface="Helvetica Neue"/>
                <a:ea typeface="Helvetica Neue"/>
                <a:cs typeface="Helvetica Neue"/>
                <a:sym typeface="Helvetica Neue"/>
              </a:rPr>
              <a:t>h</a:t>
            </a:r>
            <a:r>
              <a:rPr lang="en" sz="2000">
                <a:latin typeface="Helvetica Neue"/>
                <a:ea typeface="Helvetica Neue"/>
                <a:cs typeface="Helvetica Neue"/>
                <a:sym typeface="Helvetica Neue"/>
              </a:rPr>
              <a:t> = </a:t>
            </a:r>
            <a:r>
              <a:rPr lang="en" sz="2000" b="1">
                <a:latin typeface="Helvetica Neue"/>
                <a:ea typeface="Helvetica Neue"/>
                <a:cs typeface="Helvetica Neue"/>
                <a:sym typeface="Helvetica Neue"/>
              </a:rPr>
              <a:t>4*d</a:t>
            </a:r>
            <a:r>
              <a:rPr lang="en" sz="2000">
                <a:latin typeface="Helvetica Neue"/>
                <a:ea typeface="Helvetica Neue"/>
                <a:cs typeface="Helvetica Neue"/>
                <a:sym typeface="Helvetica Neue"/>
              </a:rPr>
              <a:t> to </a:t>
            </a:r>
            <a:r>
              <a:rPr lang="en" sz="2000" b="1">
                <a:latin typeface="Helvetica Neue"/>
                <a:ea typeface="Helvetica Neue"/>
                <a:cs typeface="Helvetica Neue"/>
                <a:sym typeface="Helvetica Neue"/>
              </a:rPr>
              <a:t>12*d</a:t>
            </a:r>
            <a:r>
              <a:rPr lang="en" sz="2000">
                <a:latin typeface="Helvetica Neue"/>
                <a:ea typeface="Helvetica Neue"/>
                <a:cs typeface="Helvetica Neue"/>
                <a:sym typeface="Helvetica Neue"/>
              </a:rPr>
              <a:t> typically</a:t>
            </a:r>
            <a:endParaRPr sz="2000">
              <a:latin typeface="Helvetica Neue"/>
              <a:ea typeface="Helvetica Neue"/>
              <a:cs typeface="Helvetica Neue"/>
              <a:sym typeface="Helvetica Neu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6"/>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93"/>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00"/>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01"/>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02"/>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03"/>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04"/>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05"/>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06"/>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5"/>
          <p:cNvSpPr txBox="1">
            <a:spLocks noGrp="1"/>
          </p:cNvSpPr>
          <p:nvPr>
            <p:ph type="title"/>
          </p:nvPr>
        </p:nvSpPr>
        <p:spPr>
          <a:xfrm>
            <a:off x="311700" y="292625"/>
            <a:ext cx="85206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a:latin typeface="Google Sans Medium"/>
                <a:ea typeface="Google Sans Medium"/>
                <a:cs typeface="Google Sans Medium"/>
                <a:sym typeface="Google Sans Medium"/>
              </a:rPr>
              <a:t>MatFormer: </a:t>
            </a:r>
            <a:r>
              <a:rPr lang="en" sz="3200">
                <a:latin typeface="Google Sans"/>
                <a:ea typeface="Google Sans"/>
                <a:cs typeface="Google Sans"/>
                <a:sym typeface="Google Sans"/>
              </a:rPr>
              <a:t>Matryoshka Transformer</a:t>
            </a:r>
            <a:endParaRPr sz="3200">
              <a:latin typeface="Google Sans"/>
              <a:ea typeface="Google Sans"/>
              <a:cs typeface="Google Sans"/>
              <a:sym typeface="Google Sans"/>
            </a:endParaRPr>
          </a:p>
        </p:txBody>
      </p:sp>
      <p:sp>
        <p:nvSpPr>
          <p:cNvPr id="113" name="Google Shape;113;p15"/>
          <p:cNvSpPr txBox="1"/>
          <p:nvPr/>
        </p:nvSpPr>
        <p:spPr>
          <a:xfrm>
            <a:off x="180175" y="1015775"/>
            <a:ext cx="8624700" cy="1225500"/>
          </a:xfrm>
          <a:prstGeom prst="rect">
            <a:avLst/>
          </a:prstGeom>
          <a:noFill/>
          <a:ln>
            <a:noFill/>
          </a:ln>
        </p:spPr>
        <p:txBody>
          <a:bodyPr spcFirstLastPara="1" wrap="square" lIns="91425" tIns="91425" rIns="91425" bIns="91425" anchor="t" anchorCtr="0">
            <a:normAutofit/>
          </a:bodyPr>
          <a:lstStyle/>
          <a:p>
            <a:pPr marL="457200" lvl="0" indent="-381000" algn="l" rtl="0">
              <a:lnSpc>
                <a:spcPct val="115000"/>
              </a:lnSpc>
              <a:spcBef>
                <a:spcPts val="0"/>
              </a:spcBef>
              <a:spcAft>
                <a:spcPts val="0"/>
              </a:spcAft>
              <a:buClr>
                <a:schemeClr val="dk1"/>
              </a:buClr>
              <a:buSzPts val="2400"/>
              <a:buFont typeface="Helvetica Neue"/>
              <a:buChar char="●"/>
            </a:pPr>
            <a:r>
              <a:rPr lang="en" sz="2400" b="1" dirty="0" err="1">
                <a:solidFill>
                  <a:schemeClr val="dk1"/>
                </a:solidFill>
                <a:latin typeface="Helvetica Neue"/>
                <a:ea typeface="Helvetica Neue"/>
                <a:cs typeface="Helvetica Neue"/>
                <a:sym typeface="Helvetica Neue"/>
              </a:rPr>
              <a:t>MatFormer</a:t>
            </a:r>
            <a:r>
              <a:rPr lang="en" sz="2400" dirty="0">
                <a:solidFill>
                  <a:schemeClr val="dk1"/>
                </a:solidFill>
                <a:latin typeface="Helvetica Neue"/>
                <a:ea typeface="Helvetica Neue"/>
                <a:cs typeface="Helvetica Neue"/>
                <a:sym typeface="Helvetica Neue"/>
              </a:rPr>
              <a:t> builds upon </a:t>
            </a:r>
            <a:r>
              <a:rPr lang="en" sz="2400" u="sng" dirty="0">
                <a:solidFill>
                  <a:schemeClr val="hlink"/>
                </a:solidFill>
                <a:latin typeface="Helvetica Neue"/>
                <a:ea typeface="Helvetica Neue"/>
                <a:cs typeface="Helvetica Neue"/>
                <a:sym typeface="Helvetica Neue"/>
                <a:hlinkClick r:id="rId3"/>
              </a:rPr>
              <a:t>MRL</a:t>
            </a:r>
            <a:endParaRPr sz="2400" u="sng" dirty="0">
              <a:solidFill>
                <a:schemeClr val="dk1"/>
              </a:solidFill>
              <a:latin typeface="Helvetica Neue"/>
              <a:ea typeface="Helvetica Neue"/>
              <a:cs typeface="Helvetica Neue"/>
              <a:sym typeface="Helvetica Neue"/>
            </a:endParaRPr>
          </a:p>
          <a:p>
            <a:pPr marL="457200" lvl="0" indent="-381000" algn="l" rtl="0">
              <a:lnSpc>
                <a:spcPct val="115000"/>
              </a:lnSpc>
              <a:spcBef>
                <a:spcPts val="0"/>
              </a:spcBef>
              <a:spcAft>
                <a:spcPts val="0"/>
              </a:spcAft>
              <a:buClr>
                <a:schemeClr val="dk1"/>
              </a:buClr>
              <a:buSzPts val="2400"/>
              <a:buFont typeface="Helvetica Neue"/>
              <a:buChar char="●"/>
            </a:pPr>
            <a:r>
              <a:rPr lang="en" sz="2400" dirty="0">
                <a:solidFill>
                  <a:schemeClr val="dk1"/>
                </a:solidFill>
                <a:latin typeface="Helvetica Neue"/>
                <a:ea typeface="Helvetica Neue"/>
                <a:cs typeface="Helvetica Neue"/>
                <a:sym typeface="Helvetica Neue"/>
              </a:rPr>
              <a:t>Apply MRL to MLP layer in each transformer block</a:t>
            </a:r>
            <a:endParaRPr sz="2400" dirty="0">
              <a:solidFill>
                <a:schemeClr val="dk1"/>
              </a:solidFill>
              <a:latin typeface="Helvetica Neue"/>
              <a:ea typeface="Helvetica Neue"/>
              <a:cs typeface="Helvetica Neue"/>
              <a:sym typeface="Helvetica Neue"/>
            </a:endParaRPr>
          </a:p>
        </p:txBody>
      </p:sp>
      <p:sp>
        <p:nvSpPr>
          <p:cNvPr id="114" name="Google Shape;114;p15"/>
          <p:cNvSpPr txBox="1"/>
          <p:nvPr/>
        </p:nvSpPr>
        <p:spPr>
          <a:xfrm>
            <a:off x="2780600" y="4337775"/>
            <a:ext cx="1906800" cy="365400"/>
          </a:xfrm>
          <a:prstGeom prst="rect">
            <a:avLst/>
          </a:prstGeom>
          <a:noFill/>
          <a:ln w="2857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Helvetica Neue"/>
                <a:ea typeface="Helvetica Neue"/>
                <a:cs typeface="Helvetica Neue"/>
                <a:sym typeface="Helvetica Neue"/>
              </a:rPr>
              <a:t> L-th layer token </a:t>
            </a:r>
            <a:r>
              <a:rPr lang="en" b="1">
                <a:latin typeface="Helvetica Neue"/>
                <a:ea typeface="Helvetica Neue"/>
                <a:cs typeface="Helvetica Neue"/>
                <a:sym typeface="Helvetica Neue"/>
              </a:rPr>
              <a:t>x</a:t>
            </a:r>
            <a:endParaRPr b="1">
              <a:latin typeface="Helvetica Neue"/>
              <a:ea typeface="Helvetica Neue"/>
              <a:cs typeface="Helvetica Neue"/>
              <a:sym typeface="Helvetica Neue"/>
            </a:endParaRPr>
          </a:p>
        </p:txBody>
      </p:sp>
      <p:cxnSp>
        <p:nvCxnSpPr>
          <p:cNvPr id="115" name="Google Shape;115;p15"/>
          <p:cNvCxnSpPr>
            <a:stCxn id="114" idx="0"/>
            <a:endCxn id="116" idx="1"/>
          </p:cNvCxnSpPr>
          <p:nvPr/>
        </p:nvCxnSpPr>
        <p:spPr>
          <a:xfrm rot="10800000">
            <a:off x="3734000" y="3684075"/>
            <a:ext cx="0" cy="653700"/>
          </a:xfrm>
          <a:prstGeom prst="straightConnector1">
            <a:avLst/>
          </a:prstGeom>
          <a:noFill/>
          <a:ln w="19050" cap="flat" cmpd="sng">
            <a:solidFill>
              <a:srgbClr val="595959"/>
            </a:solidFill>
            <a:prstDash val="solid"/>
            <a:round/>
            <a:headEnd type="none" w="med" len="med"/>
            <a:tailEnd type="triangle" w="med" len="med"/>
          </a:ln>
        </p:spPr>
      </p:cxnSp>
      <p:sp>
        <p:nvSpPr>
          <p:cNvPr id="117" name="Google Shape;117;p15"/>
          <p:cNvSpPr txBox="1"/>
          <p:nvPr/>
        </p:nvSpPr>
        <p:spPr>
          <a:xfrm>
            <a:off x="3756450" y="3832910"/>
            <a:ext cx="6645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sz="1600">
                <a:solidFill>
                  <a:schemeClr val="dk1"/>
                </a:solidFill>
                <a:latin typeface="Cambria Math"/>
                <a:ea typeface="Cambria Math"/>
                <a:cs typeface="Cambria Math"/>
                <a:sym typeface="Cambria Math"/>
              </a:rPr>
              <a:t>W</a:t>
            </a:r>
            <a:r>
              <a:rPr lang="en" sz="1600" baseline="-25000">
                <a:solidFill>
                  <a:schemeClr val="dk1"/>
                </a:solidFill>
                <a:latin typeface="Cambria Math"/>
                <a:ea typeface="Cambria Math"/>
                <a:cs typeface="Cambria Math"/>
                <a:sym typeface="Cambria Math"/>
              </a:rPr>
              <a:t>1</a:t>
            </a:r>
            <a:endParaRPr>
              <a:latin typeface="Cambria Math"/>
              <a:ea typeface="Cambria Math"/>
              <a:cs typeface="Cambria Math"/>
              <a:sym typeface="Cambria Math"/>
            </a:endParaRPr>
          </a:p>
        </p:txBody>
      </p:sp>
      <p:cxnSp>
        <p:nvCxnSpPr>
          <p:cNvPr id="118" name="Google Shape;118;p15"/>
          <p:cNvCxnSpPr>
            <a:stCxn id="116" idx="3"/>
            <a:endCxn id="119" idx="2"/>
          </p:cNvCxnSpPr>
          <p:nvPr/>
        </p:nvCxnSpPr>
        <p:spPr>
          <a:xfrm rot="10800000">
            <a:off x="3733862" y="2445087"/>
            <a:ext cx="0" cy="654000"/>
          </a:xfrm>
          <a:prstGeom prst="straightConnector1">
            <a:avLst/>
          </a:prstGeom>
          <a:noFill/>
          <a:ln w="19050" cap="flat" cmpd="sng">
            <a:solidFill>
              <a:srgbClr val="595959"/>
            </a:solidFill>
            <a:prstDash val="solid"/>
            <a:round/>
            <a:headEnd type="none" w="med" len="med"/>
            <a:tailEnd type="triangle" w="med" len="med"/>
          </a:ln>
        </p:spPr>
      </p:cxnSp>
      <p:sp>
        <p:nvSpPr>
          <p:cNvPr id="120" name="Google Shape;120;p15"/>
          <p:cNvSpPr txBox="1"/>
          <p:nvPr/>
        </p:nvSpPr>
        <p:spPr>
          <a:xfrm>
            <a:off x="3714278" y="2590482"/>
            <a:ext cx="7713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sz="1600">
                <a:solidFill>
                  <a:schemeClr val="dk1"/>
                </a:solidFill>
                <a:latin typeface="Cambria Math"/>
                <a:ea typeface="Cambria Math"/>
                <a:cs typeface="Cambria Math"/>
                <a:sym typeface="Cambria Math"/>
              </a:rPr>
              <a:t>W</a:t>
            </a:r>
            <a:r>
              <a:rPr lang="en" sz="1600" baseline="-25000">
                <a:solidFill>
                  <a:schemeClr val="dk1"/>
                </a:solidFill>
                <a:latin typeface="Cambria Math"/>
                <a:ea typeface="Cambria Math"/>
                <a:cs typeface="Cambria Math"/>
                <a:sym typeface="Cambria Math"/>
              </a:rPr>
              <a:t>2</a:t>
            </a:r>
            <a:endParaRPr>
              <a:latin typeface="Cambria Math"/>
              <a:ea typeface="Cambria Math"/>
              <a:cs typeface="Cambria Math"/>
              <a:sym typeface="Cambria Math"/>
            </a:endParaRPr>
          </a:p>
        </p:txBody>
      </p:sp>
      <p:sp>
        <p:nvSpPr>
          <p:cNvPr id="119" name="Google Shape;119;p15"/>
          <p:cNvSpPr txBox="1"/>
          <p:nvPr/>
        </p:nvSpPr>
        <p:spPr>
          <a:xfrm>
            <a:off x="2780450" y="2079700"/>
            <a:ext cx="1906800" cy="365400"/>
          </a:xfrm>
          <a:prstGeom prst="rect">
            <a:avLst/>
          </a:prstGeom>
          <a:noFill/>
          <a:ln w="2857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Helvetica Neue"/>
                <a:ea typeface="Helvetica Neue"/>
                <a:cs typeface="Helvetica Neue"/>
                <a:sym typeface="Helvetica Neue"/>
              </a:rPr>
              <a:t> L+1-th layer token </a:t>
            </a:r>
            <a:r>
              <a:rPr lang="en" b="1">
                <a:latin typeface="Helvetica Neue"/>
                <a:ea typeface="Helvetica Neue"/>
                <a:cs typeface="Helvetica Neue"/>
                <a:sym typeface="Helvetica Neue"/>
              </a:rPr>
              <a:t>x</a:t>
            </a:r>
            <a:endParaRPr b="1">
              <a:latin typeface="Helvetica Neue"/>
              <a:ea typeface="Helvetica Neue"/>
              <a:cs typeface="Helvetica Neue"/>
              <a:sym typeface="Helvetica Neue"/>
            </a:endParaRPr>
          </a:p>
        </p:txBody>
      </p:sp>
      <p:sp>
        <p:nvSpPr>
          <p:cNvPr id="121" name="Google Shape;121;p15"/>
          <p:cNvSpPr txBox="1"/>
          <p:nvPr/>
        </p:nvSpPr>
        <p:spPr>
          <a:xfrm>
            <a:off x="5162150" y="4337775"/>
            <a:ext cx="3989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solidFill>
                  <a:srgbClr val="1D8E3E"/>
                </a:solidFill>
                <a:latin typeface="Helvetica Neue"/>
                <a:ea typeface="Helvetica Neue"/>
                <a:cs typeface="Helvetica Neue"/>
                <a:sym typeface="Helvetica Neue"/>
              </a:rPr>
              <a:t>That is, neurons are nested in each other.</a:t>
            </a:r>
            <a:endParaRPr b="1">
              <a:solidFill>
                <a:srgbClr val="1D8E3E"/>
              </a:solidFill>
              <a:latin typeface="Helvetica Neue"/>
              <a:ea typeface="Helvetica Neue"/>
              <a:cs typeface="Helvetica Neue"/>
              <a:sym typeface="Helvetica Neue"/>
            </a:endParaRPr>
          </a:p>
        </p:txBody>
      </p:sp>
      <p:sp>
        <p:nvSpPr>
          <p:cNvPr id="122" name="Google Shape;122;p15"/>
          <p:cNvSpPr txBox="1"/>
          <p:nvPr/>
        </p:nvSpPr>
        <p:spPr>
          <a:xfrm>
            <a:off x="914475" y="4050350"/>
            <a:ext cx="922500" cy="400200"/>
          </a:xfrm>
          <a:prstGeom prst="rect">
            <a:avLst/>
          </a:prstGeom>
          <a:noFill/>
          <a:ln w="19050" cap="flat" cmpd="sng">
            <a:solidFill>
              <a:srgbClr val="C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ogle Sans Medium"/>
                <a:ea typeface="Google Sans Medium"/>
                <a:cs typeface="Google Sans Medium"/>
                <a:sym typeface="Google Sans Medium"/>
              </a:rPr>
              <a:t>Model-S</a:t>
            </a:r>
            <a:endParaRPr>
              <a:latin typeface="Google Sans Medium"/>
              <a:ea typeface="Google Sans Medium"/>
              <a:cs typeface="Google Sans Medium"/>
              <a:sym typeface="Google Sans Medium"/>
            </a:endParaRPr>
          </a:p>
        </p:txBody>
      </p:sp>
      <p:sp>
        <p:nvSpPr>
          <p:cNvPr id="123" name="Google Shape;123;p15"/>
          <p:cNvSpPr txBox="1"/>
          <p:nvPr/>
        </p:nvSpPr>
        <p:spPr>
          <a:xfrm>
            <a:off x="6351250" y="3832700"/>
            <a:ext cx="1072800" cy="400200"/>
          </a:xfrm>
          <a:prstGeom prst="rect">
            <a:avLst/>
          </a:prstGeom>
          <a:noFill/>
          <a:ln w="19050" cap="flat"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ogle Sans Medium"/>
                <a:ea typeface="Google Sans Medium"/>
                <a:cs typeface="Google Sans Medium"/>
                <a:sym typeface="Google Sans Medium"/>
              </a:rPr>
              <a:t>Model-XL</a:t>
            </a:r>
            <a:endParaRPr>
              <a:latin typeface="Google Sans Medium"/>
              <a:ea typeface="Google Sans Medium"/>
              <a:cs typeface="Google Sans Medium"/>
              <a:sym typeface="Google Sans Medium"/>
            </a:endParaRPr>
          </a:p>
        </p:txBody>
      </p:sp>
      <p:sp>
        <p:nvSpPr>
          <p:cNvPr id="124" name="Google Shape;124;p15"/>
          <p:cNvSpPr txBox="1"/>
          <p:nvPr/>
        </p:nvSpPr>
        <p:spPr>
          <a:xfrm>
            <a:off x="676025" y="2332600"/>
            <a:ext cx="1072800" cy="400200"/>
          </a:xfrm>
          <a:prstGeom prst="rect">
            <a:avLst/>
          </a:prstGeom>
          <a:noFill/>
          <a:ln w="19050" cap="flat" cmpd="sng">
            <a:solidFill>
              <a:srgbClr val="EA86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ogle Sans Medium"/>
                <a:ea typeface="Google Sans Medium"/>
                <a:cs typeface="Google Sans Medium"/>
                <a:sym typeface="Google Sans Medium"/>
              </a:rPr>
              <a:t>Model-M</a:t>
            </a:r>
            <a:endParaRPr>
              <a:latin typeface="Google Sans Medium"/>
              <a:ea typeface="Google Sans Medium"/>
              <a:cs typeface="Google Sans Medium"/>
              <a:sym typeface="Google Sans Medium"/>
            </a:endParaRPr>
          </a:p>
        </p:txBody>
      </p:sp>
      <p:cxnSp>
        <p:nvCxnSpPr>
          <p:cNvPr id="125" name="Google Shape;125;p15"/>
          <p:cNvCxnSpPr>
            <a:stCxn id="123" idx="1"/>
            <a:endCxn id="116" idx="2"/>
          </p:cNvCxnSpPr>
          <p:nvPr/>
        </p:nvCxnSpPr>
        <p:spPr>
          <a:xfrm rot="10800000">
            <a:off x="5767750" y="3391700"/>
            <a:ext cx="583500" cy="641100"/>
          </a:xfrm>
          <a:prstGeom prst="straightConnector1">
            <a:avLst/>
          </a:prstGeom>
          <a:noFill/>
          <a:ln w="19050" cap="flat" cmpd="sng">
            <a:solidFill>
              <a:srgbClr val="595959"/>
            </a:solidFill>
            <a:prstDash val="dash"/>
            <a:round/>
            <a:headEnd type="none" w="med" len="med"/>
            <a:tailEnd type="triangle" w="med" len="med"/>
          </a:ln>
        </p:spPr>
      </p:cxnSp>
      <p:sp>
        <p:nvSpPr>
          <p:cNvPr id="116" name="Google Shape;116;p15"/>
          <p:cNvSpPr/>
          <p:nvPr/>
        </p:nvSpPr>
        <p:spPr>
          <a:xfrm rot="-5400000">
            <a:off x="3441362" y="1357737"/>
            <a:ext cx="585000" cy="4067700"/>
          </a:xfrm>
          <a:prstGeom prst="rect">
            <a:avLst/>
          </a:prstGeom>
          <a:solidFill>
            <a:srgbClr val="FFC000"/>
          </a:solidFill>
          <a:ln w="12700" cap="flat" cmpd="sng">
            <a:solidFill>
              <a:srgbClr val="31538F"/>
            </a:solidFill>
            <a:prstDash val="solid"/>
            <a:miter lim="800000"/>
            <a:headEnd type="none" w="sm" len="sm"/>
            <a:tailEnd type="none" w="sm" len="sm"/>
            <a:extLst>
              <a:ext uri="{C807C97D-BFC1-408E-A445-0C87EB9F89A2}">
                <ask:lineSketchStyleProps xmlns:ask="http://schemas.microsoft.com/office/drawing/2018/sketchyshapes">
                  <ask:type>
                    <ask:lineSketchScribble/>
                  </ask:type>
                </ask:lineSketchStyleProps>
              </a:ext>
            </a:extLst>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6" name="Google Shape;126;p15"/>
          <p:cNvSpPr/>
          <p:nvPr/>
        </p:nvSpPr>
        <p:spPr>
          <a:xfrm rot="-5400000">
            <a:off x="2569790" y="2393870"/>
            <a:ext cx="446700" cy="2000100"/>
          </a:xfrm>
          <a:prstGeom prst="rect">
            <a:avLst/>
          </a:prstGeom>
          <a:solidFill>
            <a:srgbClr val="4472C4"/>
          </a:solidFill>
          <a:ln w="12700" cap="flat" cmpd="sng">
            <a:solidFill>
              <a:srgbClr val="31538F"/>
            </a:solidFill>
            <a:prstDash val="solid"/>
            <a:miter lim="800000"/>
            <a:headEnd type="none" w="sm" len="sm"/>
            <a:tailEnd type="none" w="sm" len="sm"/>
            <a:extLst>
              <a:ext uri="{C807C97D-BFC1-408E-A445-0C87EB9F89A2}">
                <ask:lineSketchStyleProps xmlns:ask="http://schemas.microsoft.com/office/drawing/2018/sketchyshapes">
                  <ask:type>
                    <ask:lineSketchScribble/>
                  </ask:type>
                </ask:lineSketchStyleProps>
              </a:ext>
            </a:extLst>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7" name="Google Shape;127;p15"/>
          <p:cNvSpPr/>
          <p:nvPr/>
        </p:nvSpPr>
        <p:spPr>
          <a:xfrm rot="-5400000">
            <a:off x="2271491" y="2868241"/>
            <a:ext cx="322200" cy="1072800"/>
          </a:xfrm>
          <a:prstGeom prst="rect">
            <a:avLst/>
          </a:prstGeom>
          <a:solidFill>
            <a:srgbClr val="ED7D31"/>
          </a:solidFill>
          <a:ln w="12700" cap="flat" cmpd="sng">
            <a:solidFill>
              <a:srgbClr val="31538F"/>
            </a:solidFill>
            <a:prstDash val="solid"/>
            <a:miter lim="800000"/>
            <a:headEnd type="none" w="sm" len="sm"/>
            <a:tailEnd type="none" w="sm" len="sm"/>
            <a:extLst>
              <a:ext uri="{C807C97D-BFC1-408E-A445-0C87EB9F89A2}">
                <ask:lineSketchStyleProps xmlns:ask="http://schemas.microsoft.com/office/drawing/2018/sketchyshapes">
                  <ask:type>
                    <ask:lineSketchScribble/>
                  </ask:type>
                </ask:lineSketchStyleProps>
              </a:ext>
            </a:extLst>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8" name="Google Shape;128;p15"/>
          <p:cNvSpPr/>
          <p:nvPr/>
        </p:nvSpPr>
        <p:spPr>
          <a:xfrm rot="-5400000">
            <a:off x="2138995" y="3164357"/>
            <a:ext cx="213300" cy="472500"/>
          </a:xfrm>
          <a:prstGeom prst="rect">
            <a:avLst/>
          </a:prstGeom>
          <a:solidFill>
            <a:srgbClr val="C00000"/>
          </a:solidFill>
          <a:ln w="12700" cap="flat" cmpd="sng">
            <a:solidFill>
              <a:srgbClr val="31538F"/>
            </a:solidFill>
            <a:prstDash val="solid"/>
            <a:miter lim="800000"/>
            <a:headEnd type="none" w="sm" len="sm"/>
            <a:tailEnd type="none" w="sm" len="sm"/>
            <a:extLst>
              <a:ext uri="{C807C97D-BFC1-408E-A445-0C87EB9F89A2}">
                <ask:lineSketchStyleProps xmlns:ask="http://schemas.microsoft.com/office/drawing/2018/sketchyshapes">
                  <ask:type>
                    <ask:lineSketchScribble/>
                  </ask:type>
                </ask:lineSketchStyleProps>
              </a:ext>
            </a:extLst>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9" name="Google Shape;129;p15"/>
          <p:cNvSpPr txBox="1"/>
          <p:nvPr/>
        </p:nvSpPr>
        <p:spPr>
          <a:xfrm>
            <a:off x="5718875" y="2590775"/>
            <a:ext cx="922500" cy="400200"/>
          </a:xfrm>
          <a:prstGeom prst="rect">
            <a:avLst/>
          </a:prstGeom>
          <a:noFill/>
          <a:ln w="19050" cap="flat" cmpd="sng">
            <a:solidFill>
              <a:srgbClr val="1A73E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ogle Sans Medium"/>
                <a:ea typeface="Google Sans Medium"/>
                <a:cs typeface="Google Sans Medium"/>
                <a:sym typeface="Google Sans Medium"/>
              </a:rPr>
              <a:t>Model-L</a:t>
            </a:r>
            <a:endParaRPr>
              <a:latin typeface="Google Sans Medium"/>
              <a:ea typeface="Google Sans Medium"/>
              <a:cs typeface="Google Sans Medium"/>
              <a:sym typeface="Google Sans Medium"/>
            </a:endParaRPr>
          </a:p>
        </p:txBody>
      </p:sp>
      <p:pic>
        <p:nvPicPr>
          <p:cNvPr id="130" name="Google Shape;130;p15"/>
          <p:cNvPicPr preferRelativeResize="0"/>
          <p:nvPr/>
        </p:nvPicPr>
        <p:blipFill rotWithShape="1">
          <a:blip r:embed="rId4">
            <a:alphaModFix/>
          </a:blip>
          <a:srcRect/>
          <a:stretch/>
        </p:blipFill>
        <p:spPr>
          <a:xfrm flipH="1">
            <a:off x="5162147" y="3152101"/>
            <a:ext cx="478935" cy="478935"/>
          </a:xfrm>
          <a:prstGeom prst="rect">
            <a:avLst/>
          </a:prstGeom>
          <a:noFill/>
          <a:ln>
            <a:noFill/>
          </a:ln>
        </p:spPr>
      </p:pic>
      <p:cxnSp>
        <p:nvCxnSpPr>
          <p:cNvPr id="131" name="Google Shape;131;p15"/>
          <p:cNvCxnSpPr>
            <a:stCxn id="122" idx="3"/>
            <a:endCxn id="128" idx="1"/>
          </p:cNvCxnSpPr>
          <p:nvPr/>
        </p:nvCxnSpPr>
        <p:spPr>
          <a:xfrm rot="10800000" flipH="1">
            <a:off x="1836975" y="3507350"/>
            <a:ext cx="408600" cy="743100"/>
          </a:xfrm>
          <a:prstGeom prst="straightConnector1">
            <a:avLst/>
          </a:prstGeom>
          <a:noFill/>
          <a:ln w="19050" cap="flat" cmpd="sng">
            <a:solidFill>
              <a:srgbClr val="595959"/>
            </a:solidFill>
            <a:prstDash val="dash"/>
            <a:round/>
            <a:headEnd type="none" w="med" len="med"/>
            <a:tailEnd type="triangle" w="med" len="med"/>
          </a:ln>
        </p:spPr>
      </p:cxnSp>
      <p:cxnSp>
        <p:nvCxnSpPr>
          <p:cNvPr id="132" name="Google Shape;132;p15"/>
          <p:cNvCxnSpPr>
            <a:stCxn id="129" idx="1"/>
            <a:endCxn id="126" idx="2"/>
          </p:cNvCxnSpPr>
          <p:nvPr/>
        </p:nvCxnSpPr>
        <p:spPr>
          <a:xfrm flipH="1">
            <a:off x="3793175" y="2790875"/>
            <a:ext cx="1925700" cy="603000"/>
          </a:xfrm>
          <a:prstGeom prst="straightConnector1">
            <a:avLst/>
          </a:prstGeom>
          <a:noFill/>
          <a:ln w="19050" cap="flat" cmpd="sng">
            <a:solidFill>
              <a:srgbClr val="595959"/>
            </a:solidFill>
            <a:prstDash val="dash"/>
            <a:round/>
            <a:headEnd type="none" w="med" len="med"/>
            <a:tailEnd type="triangle" w="med" len="med"/>
          </a:ln>
        </p:spPr>
      </p:cxnSp>
      <p:cxnSp>
        <p:nvCxnSpPr>
          <p:cNvPr id="133" name="Google Shape;133;p15"/>
          <p:cNvCxnSpPr>
            <a:stCxn id="124" idx="2"/>
            <a:endCxn id="127" idx="3"/>
          </p:cNvCxnSpPr>
          <p:nvPr/>
        </p:nvCxnSpPr>
        <p:spPr>
          <a:xfrm>
            <a:off x="1212425" y="2732800"/>
            <a:ext cx="1220100" cy="510600"/>
          </a:xfrm>
          <a:prstGeom prst="straightConnector1">
            <a:avLst/>
          </a:prstGeom>
          <a:noFill/>
          <a:ln w="19050" cap="flat" cmpd="sng">
            <a:solidFill>
              <a:srgbClr val="595959"/>
            </a:solidFill>
            <a:prstDash val="dash"/>
            <a:round/>
            <a:headEnd type="none" w="med" len="med"/>
            <a:tailEnd type="triangl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17"/>
          <p:cNvSpPr txBox="1">
            <a:spLocks noGrp="1"/>
          </p:cNvSpPr>
          <p:nvPr>
            <p:ph type="title"/>
          </p:nvPr>
        </p:nvSpPr>
        <p:spPr>
          <a:xfrm>
            <a:off x="180175" y="12355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sz="3200">
                <a:latin typeface="Google Sans Medium"/>
                <a:ea typeface="Google Sans Medium"/>
                <a:cs typeface="Google Sans Medium"/>
                <a:sym typeface="Google Sans Medium"/>
              </a:rPr>
              <a:t>MatFormer: </a:t>
            </a:r>
            <a:r>
              <a:rPr lang="en" sz="3200">
                <a:latin typeface="Google Sans"/>
                <a:ea typeface="Google Sans"/>
                <a:cs typeface="Google Sans"/>
                <a:sym typeface="Google Sans"/>
              </a:rPr>
              <a:t>Generality &amp; Training</a:t>
            </a:r>
            <a:endParaRPr sz="2400">
              <a:latin typeface="Google Sans Medium"/>
              <a:ea typeface="Google Sans Medium"/>
              <a:cs typeface="Google Sans Medium"/>
              <a:sym typeface="Google Sans Medium"/>
            </a:endParaRPr>
          </a:p>
        </p:txBody>
      </p:sp>
      <p:sp>
        <p:nvSpPr>
          <p:cNvPr id="166" name="Google Shape;166;p17"/>
          <p:cNvSpPr/>
          <p:nvPr/>
        </p:nvSpPr>
        <p:spPr>
          <a:xfrm>
            <a:off x="545762" y="900537"/>
            <a:ext cx="585000" cy="4067700"/>
          </a:xfrm>
          <a:prstGeom prst="rect">
            <a:avLst/>
          </a:prstGeom>
          <a:solidFill>
            <a:srgbClr val="FFC000"/>
          </a:solidFill>
          <a:ln w="12700" cap="flat" cmpd="sng">
            <a:solidFill>
              <a:srgbClr val="31538F"/>
            </a:solidFill>
            <a:prstDash val="solid"/>
            <a:miter lim="800000"/>
            <a:headEnd type="none" w="sm" len="sm"/>
            <a:tailEnd type="none" w="sm" len="sm"/>
            <a:extLst>
              <a:ext uri="{C807C97D-BFC1-408E-A445-0C87EB9F89A2}">
                <ask:lineSketchStyleProps xmlns:ask="http://schemas.microsoft.com/office/drawing/2018/sketchyshapes">
                  <ask:type>
                    <ask:lineSketchScribble/>
                  </ask:type>
                </ask:lineSketchStyleProps>
              </a:ext>
            </a:extLst>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67" name="Google Shape;167;p17"/>
          <p:cNvSpPr/>
          <p:nvPr/>
        </p:nvSpPr>
        <p:spPr>
          <a:xfrm>
            <a:off x="612579" y="993614"/>
            <a:ext cx="446700" cy="2000100"/>
          </a:xfrm>
          <a:prstGeom prst="rect">
            <a:avLst/>
          </a:prstGeom>
          <a:solidFill>
            <a:srgbClr val="4472C4"/>
          </a:solidFill>
          <a:ln w="12700" cap="flat" cmpd="sng">
            <a:solidFill>
              <a:srgbClr val="31538F"/>
            </a:solidFill>
            <a:prstDash val="solid"/>
            <a:miter lim="800000"/>
            <a:headEnd type="none" w="sm" len="sm"/>
            <a:tailEnd type="none" w="sm" len="sm"/>
            <a:extLst>
              <a:ext uri="{C807C97D-BFC1-408E-A445-0C87EB9F89A2}">
                <ask:lineSketchStyleProps xmlns:ask="http://schemas.microsoft.com/office/drawing/2018/sketchyshapes">
                  <ask:type>
                    <ask:lineSketchScribble/>
                  </ask:type>
                </ask:lineSketchStyleProps>
              </a:ext>
            </a:extLst>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68" name="Google Shape;168;p17"/>
          <p:cNvSpPr/>
          <p:nvPr/>
        </p:nvSpPr>
        <p:spPr>
          <a:xfrm>
            <a:off x="664108" y="1096716"/>
            <a:ext cx="322200" cy="1072800"/>
          </a:xfrm>
          <a:prstGeom prst="rect">
            <a:avLst/>
          </a:prstGeom>
          <a:solidFill>
            <a:srgbClr val="ED7D31"/>
          </a:solidFill>
          <a:ln w="12700" cap="flat" cmpd="sng">
            <a:solidFill>
              <a:srgbClr val="31538F"/>
            </a:solidFill>
            <a:prstDash val="solid"/>
            <a:miter lim="800000"/>
            <a:headEnd type="none" w="sm" len="sm"/>
            <a:tailEnd type="none" w="sm" len="sm"/>
            <a:extLst>
              <a:ext uri="{C807C97D-BFC1-408E-A445-0C87EB9F89A2}">
                <ask:lineSketchStyleProps xmlns:ask="http://schemas.microsoft.com/office/drawing/2018/sketchyshapes">
                  <ask:type>
                    <ask:lineSketchScribble/>
                  </ask:type>
                </ask:lineSketchStyleProps>
              </a:ext>
            </a:extLst>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69" name="Google Shape;169;p17"/>
          <p:cNvSpPr/>
          <p:nvPr/>
        </p:nvSpPr>
        <p:spPr>
          <a:xfrm>
            <a:off x="722592" y="1209920"/>
            <a:ext cx="213300" cy="472500"/>
          </a:xfrm>
          <a:prstGeom prst="rect">
            <a:avLst/>
          </a:prstGeom>
          <a:solidFill>
            <a:srgbClr val="C00000"/>
          </a:solidFill>
          <a:ln w="12700" cap="flat" cmpd="sng">
            <a:solidFill>
              <a:srgbClr val="31538F"/>
            </a:solidFill>
            <a:prstDash val="solid"/>
            <a:miter lim="800000"/>
            <a:headEnd type="none" w="sm" len="sm"/>
            <a:tailEnd type="none" w="sm" len="sm"/>
            <a:extLst>
              <a:ext uri="{C807C97D-BFC1-408E-A445-0C87EB9F89A2}">
                <ask:lineSketchStyleProps xmlns:ask="http://schemas.microsoft.com/office/drawing/2018/sketchyshapes">
                  <ask:type>
                    <ask:lineSketchScribble/>
                  </ask:type>
                </ask:lineSketchStyleProps>
              </a:ext>
            </a:extLst>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pic>
        <p:nvPicPr>
          <p:cNvPr id="170" name="Google Shape;170;p17"/>
          <p:cNvPicPr preferRelativeResize="0"/>
          <p:nvPr/>
        </p:nvPicPr>
        <p:blipFill rotWithShape="1">
          <a:blip r:embed="rId3">
            <a:alphaModFix/>
          </a:blip>
          <a:srcRect/>
          <a:stretch/>
        </p:blipFill>
        <p:spPr>
          <a:xfrm flipH="1">
            <a:off x="598813" y="4362672"/>
            <a:ext cx="478935" cy="478935"/>
          </a:xfrm>
          <a:prstGeom prst="rect">
            <a:avLst/>
          </a:prstGeom>
          <a:noFill/>
          <a:ln>
            <a:noFill/>
          </a:ln>
        </p:spPr>
      </p:pic>
      <p:cxnSp>
        <p:nvCxnSpPr>
          <p:cNvPr id="171" name="Google Shape;171;p17"/>
          <p:cNvCxnSpPr>
            <a:stCxn id="166" idx="3"/>
            <a:endCxn id="172" idx="1"/>
          </p:cNvCxnSpPr>
          <p:nvPr/>
        </p:nvCxnSpPr>
        <p:spPr>
          <a:xfrm>
            <a:off x="1130762" y="2934387"/>
            <a:ext cx="1205400" cy="951000"/>
          </a:xfrm>
          <a:prstGeom prst="straightConnector1">
            <a:avLst/>
          </a:prstGeom>
          <a:noFill/>
          <a:ln w="28575" cap="flat" cmpd="sng">
            <a:solidFill>
              <a:schemeClr val="dk2"/>
            </a:solidFill>
            <a:prstDash val="solid"/>
            <a:round/>
            <a:headEnd type="none" w="med" len="med"/>
            <a:tailEnd type="triangle" w="med" len="med"/>
          </a:ln>
        </p:spPr>
      </p:cxnSp>
      <p:cxnSp>
        <p:nvCxnSpPr>
          <p:cNvPr id="173" name="Google Shape;173;p17"/>
          <p:cNvCxnSpPr>
            <a:stCxn id="166" idx="3"/>
            <a:endCxn id="174" idx="1"/>
          </p:cNvCxnSpPr>
          <p:nvPr/>
        </p:nvCxnSpPr>
        <p:spPr>
          <a:xfrm>
            <a:off x="1130762" y="2934387"/>
            <a:ext cx="1193400" cy="0"/>
          </a:xfrm>
          <a:prstGeom prst="straightConnector1">
            <a:avLst/>
          </a:prstGeom>
          <a:noFill/>
          <a:ln w="28575" cap="flat" cmpd="sng">
            <a:solidFill>
              <a:schemeClr val="dk2"/>
            </a:solidFill>
            <a:prstDash val="solid"/>
            <a:round/>
            <a:headEnd type="none" w="med" len="med"/>
            <a:tailEnd type="triangle" w="med" len="med"/>
          </a:ln>
        </p:spPr>
      </p:cxnSp>
      <p:cxnSp>
        <p:nvCxnSpPr>
          <p:cNvPr id="175" name="Google Shape;175;p17"/>
          <p:cNvCxnSpPr>
            <a:stCxn id="166" idx="3"/>
            <a:endCxn id="176" idx="1"/>
          </p:cNvCxnSpPr>
          <p:nvPr/>
        </p:nvCxnSpPr>
        <p:spPr>
          <a:xfrm rot="10800000" flipH="1">
            <a:off x="1130762" y="1815387"/>
            <a:ext cx="1168800" cy="1119000"/>
          </a:xfrm>
          <a:prstGeom prst="straightConnector1">
            <a:avLst/>
          </a:prstGeom>
          <a:noFill/>
          <a:ln w="28575" cap="flat" cmpd="sng">
            <a:solidFill>
              <a:schemeClr val="dk2"/>
            </a:solidFill>
            <a:prstDash val="solid"/>
            <a:round/>
            <a:headEnd type="none" w="med" len="med"/>
            <a:tailEnd type="triangle" w="med" len="med"/>
          </a:ln>
        </p:spPr>
      </p:cxnSp>
      <p:sp>
        <p:nvSpPr>
          <p:cNvPr id="176" name="Google Shape;176;p17"/>
          <p:cNvSpPr txBox="1"/>
          <p:nvPr/>
        </p:nvSpPr>
        <p:spPr>
          <a:xfrm>
            <a:off x="2299446" y="1615225"/>
            <a:ext cx="1524300" cy="400200"/>
          </a:xfrm>
          <a:prstGeom prst="rect">
            <a:avLst/>
          </a:prstGeom>
          <a:noFill/>
          <a:ln w="19050" cap="flat" cmpd="sng">
            <a:solidFill>
              <a:srgbClr val="13733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ogle Sans Medium"/>
                <a:ea typeface="Google Sans Medium"/>
                <a:cs typeface="Google Sans Medium"/>
                <a:sym typeface="Google Sans Medium"/>
              </a:rPr>
              <a:t>MLP hidden representation </a:t>
            </a:r>
            <a:endParaRPr>
              <a:latin typeface="Google Sans Medium"/>
              <a:ea typeface="Google Sans Medium"/>
              <a:cs typeface="Google Sans Medium"/>
              <a:sym typeface="Google Sans Medium"/>
            </a:endParaRPr>
          </a:p>
        </p:txBody>
      </p:sp>
      <p:sp>
        <p:nvSpPr>
          <p:cNvPr id="172" name="Google Shape;172;p17"/>
          <p:cNvSpPr txBox="1"/>
          <p:nvPr/>
        </p:nvSpPr>
        <p:spPr>
          <a:xfrm>
            <a:off x="2336312" y="3685375"/>
            <a:ext cx="1524300" cy="400200"/>
          </a:xfrm>
          <a:prstGeom prst="rect">
            <a:avLst/>
          </a:prstGeom>
          <a:noFill/>
          <a:ln w="19050" cap="flat" cmpd="sng">
            <a:solidFill>
              <a:srgbClr val="13733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ogle Sans Medium"/>
                <a:ea typeface="Google Sans Medium"/>
                <a:cs typeface="Google Sans Medium"/>
                <a:sym typeface="Google Sans Medium"/>
              </a:rPr>
              <a:t>Model input representation</a:t>
            </a:r>
            <a:endParaRPr>
              <a:latin typeface="Google Sans Medium"/>
              <a:ea typeface="Google Sans Medium"/>
              <a:cs typeface="Google Sans Medium"/>
              <a:sym typeface="Google Sans Medium"/>
            </a:endParaRPr>
          </a:p>
        </p:txBody>
      </p:sp>
      <p:sp>
        <p:nvSpPr>
          <p:cNvPr id="174" name="Google Shape;174;p17"/>
          <p:cNvSpPr txBox="1"/>
          <p:nvPr/>
        </p:nvSpPr>
        <p:spPr>
          <a:xfrm>
            <a:off x="2324225" y="2734275"/>
            <a:ext cx="1524300" cy="400200"/>
          </a:xfrm>
          <a:prstGeom prst="rect">
            <a:avLst/>
          </a:prstGeom>
          <a:noFill/>
          <a:ln w="19050" cap="flat" cmpd="sng">
            <a:solidFill>
              <a:srgbClr val="13733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ogle Sans Medium"/>
                <a:ea typeface="Google Sans Medium"/>
                <a:cs typeface="Google Sans Medium"/>
                <a:sym typeface="Google Sans Medium"/>
              </a:rPr>
              <a:t>Attention</a:t>
            </a:r>
            <a:endParaRPr>
              <a:latin typeface="Google Sans Medium"/>
              <a:ea typeface="Google Sans Medium"/>
              <a:cs typeface="Google Sans Medium"/>
              <a:sym typeface="Google Sans Medium"/>
            </a:endParaRPr>
          </a:p>
        </p:txBody>
      </p:sp>
      <p:sp>
        <p:nvSpPr>
          <p:cNvPr id="177" name="Google Shape;177;p17"/>
          <p:cNvSpPr txBox="1"/>
          <p:nvPr/>
        </p:nvSpPr>
        <p:spPr>
          <a:xfrm>
            <a:off x="1269100" y="4549325"/>
            <a:ext cx="2606100" cy="432600"/>
          </a:xfrm>
          <a:prstGeom prst="rect">
            <a:avLst/>
          </a:prstGeom>
          <a:noFill/>
          <a:ln w="28575" cap="flat" cmpd="sng">
            <a:solidFill>
              <a:srgbClr val="FF00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Google Sans"/>
                <a:ea typeface="Google Sans"/>
                <a:cs typeface="Google Sans"/>
                <a:sym typeface="Google Sans"/>
              </a:rPr>
              <a:t>Applicable to all</a:t>
            </a:r>
            <a:br>
              <a:rPr lang="en">
                <a:latin typeface="Google Sans"/>
                <a:ea typeface="Google Sans"/>
                <a:cs typeface="Google Sans"/>
                <a:sym typeface="Google Sans"/>
              </a:rPr>
            </a:br>
            <a:r>
              <a:rPr lang="en">
                <a:latin typeface="Google Sans"/>
                <a:ea typeface="Google Sans"/>
                <a:cs typeface="Google Sans"/>
                <a:sym typeface="Google Sans"/>
              </a:rPr>
              <a:t>Transformers components</a:t>
            </a:r>
            <a:endParaRPr>
              <a:latin typeface="Google Sans"/>
              <a:ea typeface="Google Sans"/>
              <a:cs typeface="Google Sans"/>
              <a:sym typeface="Google Sans"/>
            </a:endParaRPr>
          </a:p>
        </p:txBody>
      </p:sp>
      <p:sp>
        <p:nvSpPr>
          <p:cNvPr id="178" name="Google Shape;178;p17"/>
          <p:cNvSpPr txBox="1"/>
          <p:nvPr/>
        </p:nvSpPr>
        <p:spPr>
          <a:xfrm>
            <a:off x="4332550" y="1209925"/>
            <a:ext cx="4681200" cy="3152700"/>
          </a:xfrm>
          <a:prstGeom prst="rect">
            <a:avLst/>
          </a:prstGeom>
          <a:noFill/>
          <a:ln w="2857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1500" dirty="0">
                <a:latin typeface="Helvetica Neue"/>
                <a:ea typeface="Helvetica Neue"/>
                <a:cs typeface="Helvetica Neue"/>
                <a:sym typeface="Helvetica Neue"/>
              </a:rPr>
              <a:t>Recipe:</a:t>
            </a:r>
            <a:endParaRPr sz="1500" dirty="0">
              <a:latin typeface="Helvetica Neue"/>
              <a:ea typeface="Helvetica Neue"/>
              <a:cs typeface="Helvetica Neue"/>
              <a:sym typeface="Helvetica Neue"/>
            </a:endParaRPr>
          </a:p>
          <a:p>
            <a:pPr marL="457200" lvl="0" indent="-323850" algn="l" rtl="0">
              <a:spcBef>
                <a:spcPts val="0"/>
              </a:spcBef>
              <a:spcAft>
                <a:spcPts val="0"/>
              </a:spcAft>
              <a:buSzPts val="1500"/>
              <a:buFont typeface="Helvetica Neue"/>
              <a:buChar char="●"/>
            </a:pPr>
            <a:r>
              <a:rPr lang="en" sz="1500" dirty="0">
                <a:latin typeface="Helvetica Neue"/>
                <a:ea typeface="Helvetica Neue"/>
                <a:cs typeface="Helvetica Neue"/>
                <a:sym typeface="Helvetica Neue"/>
              </a:rPr>
              <a:t>Pick XL model architecture</a:t>
            </a:r>
            <a:br>
              <a:rPr lang="en" sz="1500" dirty="0">
                <a:latin typeface="Helvetica Neue"/>
                <a:ea typeface="Helvetica Neue"/>
                <a:cs typeface="Helvetica Neue"/>
                <a:sym typeface="Helvetica Neue"/>
              </a:rPr>
            </a:br>
            <a:endParaRPr sz="1500" dirty="0">
              <a:latin typeface="Helvetica Neue"/>
              <a:ea typeface="Helvetica Neue"/>
              <a:cs typeface="Helvetica Neue"/>
              <a:sym typeface="Helvetica Neue"/>
            </a:endParaRPr>
          </a:p>
          <a:p>
            <a:pPr marL="457200" lvl="0" indent="-323850" algn="l" rtl="0">
              <a:spcBef>
                <a:spcPts val="0"/>
              </a:spcBef>
              <a:spcAft>
                <a:spcPts val="0"/>
              </a:spcAft>
              <a:buSzPts val="1500"/>
              <a:buFont typeface="Helvetica Neue"/>
              <a:buChar char="●"/>
            </a:pPr>
            <a:r>
              <a:rPr lang="en" sz="1500" dirty="0">
                <a:latin typeface="Helvetica Neue"/>
                <a:ea typeface="Helvetica Neue"/>
                <a:cs typeface="Helvetica Neue"/>
                <a:sym typeface="Helvetica Neue"/>
              </a:rPr>
              <a:t>Pick </a:t>
            </a:r>
            <a:r>
              <a:rPr lang="en" sz="1500" b="1" dirty="0">
                <a:latin typeface="Helvetica Neue"/>
                <a:ea typeface="Helvetica Neue"/>
                <a:cs typeface="Helvetica Neue"/>
                <a:sym typeface="Helvetica Neue"/>
              </a:rPr>
              <a:t>G </a:t>
            </a:r>
            <a:r>
              <a:rPr lang="en" sz="1500" dirty="0">
                <a:latin typeface="Helvetica Neue"/>
                <a:ea typeface="Helvetica Neue"/>
                <a:cs typeface="Helvetica Neue"/>
                <a:sym typeface="Helvetica Neue"/>
              </a:rPr>
              <a:t>granularities for nesting </a:t>
            </a:r>
            <a:r>
              <a:rPr lang="en" sz="1500" dirty="0" err="1">
                <a:latin typeface="Helvetica Neue"/>
                <a:ea typeface="Helvetica Neue"/>
                <a:cs typeface="Helvetica Neue"/>
                <a:sym typeface="Helvetica Neue"/>
              </a:rPr>
              <a:t>eg.</a:t>
            </a:r>
            <a:r>
              <a:rPr lang="en" sz="1500" dirty="0">
                <a:latin typeface="Helvetica Neue"/>
                <a:ea typeface="Helvetica Neue"/>
                <a:cs typeface="Helvetica Neue"/>
                <a:sym typeface="Helvetica Neue"/>
              </a:rPr>
              <a:t>, </a:t>
            </a:r>
            <a:r>
              <a:rPr lang="en" sz="1500" b="1" dirty="0">
                <a:latin typeface="Helvetica Neue"/>
                <a:ea typeface="Helvetica Neue"/>
                <a:cs typeface="Helvetica Neue"/>
                <a:sym typeface="Helvetica Neue"/>
              </a:rPr>
              <a:t>G = 4</a:t>
            </a:r>
            <a:br>
              <a:rPr lang="en" sz="1500" dirty="0">
                <a:latin typeface="Helvetica Neue"/>
                <a:ea typeface="Helvetica Neue"/>
                <a:cs typeface="Helvetica Neue"/>
                <a:sym typeface="Helvetica Neue"/>
              </a:rPr>
            </a:br>
            <a:endParaRPr sz="1500" dirty="0">
              <a:latin typeface="Helvetica Neue"/>
              <a:ea typeface="Helvetica Neue"/>
              <a:cs typeface="Helvetica Neue"/>
              <a:sym typeface="Helvetica Neue"/>
            </a:endParaRPr>
          </a:p>
          <a:p>
            <a:pPr marL="457200" lvl="0" indent="-323850" algn="l" rtl="0">
              <a:spcBef>
                <a:spcPts val="0"/>
              </a:spcBef>
              <a:spcAft>
                <a:spcPts val="0"/>
              </a:spcAft>
              <a:buSzPts val="1500"/>
              <a:buFont typeface="Helvetica Neue"/>
              <a:buChar char="●"/>
            </a:pPr>
            <a:r>
              <a:rPr lang="en" sz="1500" dirty="0">
                <a:latin typeface="Helvetica Neue"/>
                <a:ea typeface="Helvetica Neue"/>
                <a:cs typeface="Helvetica Neue"/>
                <a:sym typeface="Helvetica Neue"/>
              </a:rPr>
              <a:t>Jointly optimize </a:t>
            </a:r>
            <a:r>
              <a:rPr lang="en" sz="1500" b="1" dirty="0">
                <a:latin typeface="Helvetica Neue"/>
                <a:ea typeface="Helvetica Neue"/>
                <a:cs typeface="Helvetica Neue"/>
                <a:sym typeface="Helvetica Neue"/>
              </a:rPr>
              <a:t>G </a:t>
            </a:r>
            <a:r>
              <a:rPr lang="en" sz="1500" dirty="0">
                <a:latin typeface="Helvetica Neue"/>
                <a:ea typeface="Helvetica Neue"/>
                <a:cs typeface="Helvetica Neue"/>
                <a:sym typeface="Helvetica Neue"/>
              </a:rPr>
              <a:t>shared models akin to MRL</a:t>
            </a:r>
            <a:br>
              <a:rPr lang="en" sz="1500" dirty="0">
                <a:latin typeface="Helvetica Neue"/>
                <a:ea typeface="Helvetica Neue"/>
                <a:cs typeface="Helvetica Neue"/>
                <a:sym typeface="Helvetica Neue"/>
              </a:rPr>
            </a:br>
            <a:endParaRPr sz="1500" dirty="0">
              <a:latin typeface="Helvetica Neue"/>
              <a:ea typeface="Helvetica Neue"/>
              <a:cs typeface="Helvetica Neue"/>
              <a:sym typeface="Helvetica Neue"/>
            </a:endParaRPr>
          </a:p>
          <a:p>
            <a:pPr marL="457200" lvl="0" indent="-323850" algn="l" rtl="0">
              <a:spcBef>
                <a:spcPts val="0"/>
              </a:spcBef>
              <a:spcAft>
                <a:spcPts val="0"/>
              </a:spcAft>
              <a:buSzPts val="1500"/>
              <a:buFont typeface="Helvetica Neue"/>
              <a:buChar char="●"/>
            </a:pPr>
            <a:r>
              <a:rPr lang="en" sz="1500" dirty="0" err="1">
                <a:latin typeface="Helvetica Neue"/>
                <a:ea typeface="Helvetica Neue"/>
                <a:cs typeface="Helvetica Neue"/>
                <a:sym typeface="Helvetica Neue"/>
              </a:rPr>
              <a:t>Matformer</a:t>
            </a:r>
            <a:r>
              <a:rPr lang="en" sz="1500" dirty="0">
                <a:latin typeface="Helvetica Neue"/>
                <a:ea typeface="Helvetica Neue"/>
                <a:cs typeface="Helvetica Neue"/>
                <a:sym typeface="Helvetica Neue"/>
              </a:rPr>
              <a:t> train cost </a:t>
            </a:r>
            <a:r>
              <a:rPr lang="en" sz="1500" b="1" dirty="0">
                <a:latin typeface="Helvetica Neue"/>
                <a:ea typeface="Helvetica Neue"/>
                <a:cs typeface="Helvetica Neue"/>
                <a:sym typeface="Helvetica Neue"/>
              </a:rPr>
              <a:t>&lt;</a:t>
            </a:r>
            <a:r>
              <a:rPr lang="en" sz="1500" dirty="0">
                <a:latin typeface="Helvetica Neue"/>
                <a:ea typeface="Helvetica Neue"/>
                <a:cs typeface="Helvetica Neue"/>
                <a:sym typeface="Helvetica Neue"/>
              </a:rPr>
              <a:t> </a:t>
            </a:r>
            <a:r>
              <a:rPr lang="en" sz="1500" b="1" dirty="0">
                <a:latin typeface="Helvetica Neue"/>
                <a:ea typeface="Helvetica Neue"/>
                <a:cs typeface="Helvetica Neue"/>
                <a:sym typeface="Helvetica Neue"/>
              </a:rPr>
              <a:t> total cost of training each granularity from scratch</a:t>
            </a:r>
            <a:br>
              <a:rPr lang="en" sz="1500" b="1" dirty="0">
                <a:latin typeface="Helvetica Neue"/>
                <a:ea typeface="Helvetica Neue"/>
                <a:cs typeface="Helvetica Neue"/>
                <a:sym typeface="Helvetica Neue"/>
              </a:rPr>
            </a:br>
            <a:endParaRPr sz="1500" dirty="0">
              <a:latin typeface="Helvetica Neue"/>
              <a:ea typeface="Helvetica Neue"/>
              <a:cs typeface="Helvetica Neue"/>
              <a:sym typeface="Helvetica Neue"/>
            </a:endParaRPr>
          </a:p>
          <a:p>
            <a:pPr marL="457200" lvl="0" indent="-323850" algn="l" rtl="0">
              <a:spcBef>
                <a:spcPts val="0"/>
              </a:spcBef>
              <a:spcAft>
                <a:spcPts val="0"/>
              </a:spcAft>
              <a:buSzPts val="1500"/>
              <a:buFont typeface="Helvetica Neue"/>
              <a:buChar char="●"/>
            </a:pPr>
            <a:r>
              <a:rPr lang="en" sz="1500" dirty="0" err="1">
                <a:latin typeface="Helvetica Neue"/>
                <a:ea typeface="Helvetica Neue"/>
                <a:cs typeface="Helvetica Neue"/>
                <a:sym typeface="Helvetica Neue"/>
              </a:rPr>
              <a:t>MatFormer</a:t>
            </a:r>
            <a:r>
              <a:rPr lang="en" sz="1500" dirty="0">
                <a:latin typeface="Helvetica Neue"/>
                <a:ea typeface="Helvetica Neue"/>
                <a:cs typeface="Helvetica Neue"/>
                <a:sym typeface="Helvetica Neue"/>
              </a:rPr>
              <a:t> can also be induced w/ Fine-tuning</a:t>
            </a:r>
            <a:endParaRPr sz="1500" dirty="0">
              <a:latin typeface="Helvetica Neue"/>
              <a:ea typeface="Helvetica Neue"/>
              <a:cs typeface="Helvetica Neue"/>
              <a:sym typeface="Helvetica Neue"/>
            </a:endParaRPr>
          </a:p>
        </p:txBody>
      </p:sp>
      <p:sp>
        <p:nvSpPr>
          <p:cNvPr id="179" name="Google Shape;179;p17"/>
          <p:cNvSpPr txBox="1"/>
          <p:nvPr/>
        </p:nvSpPr>
        <p:spPr>
          <a:xfrm>
            <a:off x="4332575" y="4468150"/>
            <a:ext cx="4681200" cy="572700"/>
          </a:xfrm>
          <a:prstGeom prst="rect">
            <a:avLst/>
          </a:prstGeom>
          <a:noFill/>
          <a:ln w="28575" cap="flat" cmpd="sng">
            <a:solidFill>
              <a:srgbClr val="C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a:latin typeface="Helvetica Neue"/>
                <a:ea typeface="Helvetica Neue"/>
                <a:cs typeface="Helvetica Neue"/>
                <a:sym typeface="Helvetica Neue"/>
              </a:rPr>
              <a:t>Can generate </a:t>
            </a:r>
            <a:r>
              <a:rPr lang="en" sz="1800" b="1">
                <a:latin typeface="Helvetica Neue"/>
                <a:ea typeface="Helvetica Neue"/>
                <a:cs typeface="Helvetica Neue"/>
                <a:sym typeface="Helvetica Neue"/>
              </a:rPr>
              <a:t>1000s</a:t>
            </a:r>
            <a:r>
              <a:rPr lang="en" sz="1800">
                <a:latin typeface="Helvetica Neue"/>
                <a:ea typeface="Helvetica Neue"/>
                <a:cs typeface="Helvetica Neue"/>
                <a:sym typeface="Helvetica Neue"/>
              </a:rPr>
              <a:t> of models not just </a:t>
            </a:r>
            <a:r>
              <a:rPr lang="en" sz="1800" b="1">
                <a:latin typeface="Helvetica Neue"/>
                <a:ea typeface="Helvetica Neue"/>
                <a:cs typeface="Helvetica Neue"/>
                <a:sym typeface="Helvetica Neue"/>
              </a:rPr>
              <a:t>4</a:t>
            </a:r>
            <a:endParaRPr sz="1800" b="1">
              <a:latin typeface="Helvetica Neue"/>
              <a:ea typeface="Helvetica Neue"/>
              <a:cs typeface="Helvetica Neue"/>
              <a:sym typeface="Helvetica Neu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8"/>
          <p:cNvSpPr txBox="1">
            <a:spLocks noGrp="1"/>
          </p:cNvSpPr>
          <p:nvPr>
            <p:ph type="title"/>
          </p:nvPr>
        </p:nvSpPr>
        <p:spPr>
          <a:xfrm>
            <a:off x="228600" y="2937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Google Sans Medium"/>
                <a:ea typeface="Google Sans Medium"/>
                <a:cs typeface="Google Sans Medium"/>
                <a:sym typeface="Google Sans Medium"/>
              </a:rPr>
              <a:t>Mix'n'Match &amp; Routing on MatFormer</a:t>
            </a:r>
            <a:endParaRPr>
              <a:latin typeface="Google Sans Medium"/>
              <a:ea typeface="Google Sans Medium"/>
              <a:cs typeface="Google Sans Medium"/>
              <a:sym typeface="Google Sans Medium"/>
            </a:endParaRPr>
          </a:p>
        </p:txBody>
      </p:sp>
      <p:sp>
        <p:nvSpPr>
          <p:cNvPr id="185" name="Google Shape;185;p18"/>
          <p:cNvSpPr/>
          <p:nvPr/>
        </p:nvSpPr>
        <p:spPr>
          <a:xfrm rot="5400000">
            <a:off x="1399150" y="1490925"/>
            <a:ext cx="1185000" cy="693300"/>
          </a:xfrm>
          <a:prstGeom prst="roundRect">
            <a:avLst>
              <a:gd name="adj" fmla="val 16667"/>
            </a:avLst>
          </a:prstGeom>
          <a:solidFill>
            <a:srgbClr val="CFE2F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8"/>
          <p:cNvSpPr/>
          <p:nvPr/>
        </p:nvSpPr>
        <p:spPr>
          <a:xfrm rot="5400000">
            <a:off x="2407125" y="1490925"/>
            <a:ext cx="1185000" cy="693300"/>
          </a:xfrm>
          <a:prstGeom prst="roundRect">
            <a:avLst>
              <a:gd name="adj" fmla="val 16667"/>
            </a:avLst>
          </a:prstGeom>
          <a:solidFill>
            <a:srgbClr val="CFE2F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8"/>
          <p:cNvSpPr/>
          <p:nvPr/>
        </p:nvSpPr>
        <p:spPr>
          <a:xfrm rot="5400000">
            <a:off x="4364113" y="1490925"/>
            <a:ext cx="1185000" cy="693300"/>
          </a:xfrm>
          <a:prstGeom prst="roundRect">
            <a:avLst>
              <a:gd name="adj" fmla="val 16667"/>
            </a:avLst>
          </a:prstGeom>
          <a:solidFill>
            <a:srgbClr val="CFE2F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8"/>
          <p:cNvSpPr/>
          <p:nvPr/>
        </p:nvSpPr>
        <p:spPr>
          <a:xfrm rot="5400000">
            <a:off x="3380350" y="1490925"/>
            <a:ext cx="1185000" cy="693300"/>
          </a:xfrm>
          <a:prstGeom prst="roundRect">
            <a:avLst>
              <a:gd name="adj" fmla="val 16667"/>
            </a:avLst>
          </a:prstGeom>
          <a:solidFill>
            <a:srgbClr val="CFE2F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8"/>
          <p:cNvSpPr/>
          <p:nvPr/>
        </p:nvSpPr>
        <p:spPr>
          <a:xfrm>
            <a:off x="3898548" y="1380384"/>
            <a:ext cx="121200" cy="914400"/>
          </a:xfrm>
          <a:prstGeom prst="rect">
            <a:avLst/>
          </a:prstGeom>
          <a:solidFill>
            <a:srgbClr val="FFC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0" name="Google Shape;190;p18"/>
          <p:cNvSpPr/>
          <p:nvPr/>
        </p:nvSpPr>
        <p:spPr>
          <a:xfrm rot="5400000">
            <a:off x="5347900" y="1490925"/>
            <a:ext cx="1185000" cy="693300"/>
          </a:xfrm>
          <a:prstGeom prst="roundRect">
            <a:avLst>
              <a:gd name="adj" fmla="val 16667"/>
            </a:avLst>
          </a:prstGeom>
          <a:solidFill>
            <a:srgbClr val="CFE2F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8"/>
          <p:cNvSpPr/>
          <p:nvPr/>
        </p:nvSpPr>
        <p:spPr>
          <a:xfrm rot="5400000">
            <a:off x="6331663" y="1490925"/>
            <a:ext cx="1185000" cy="693300"/>
          </a:xfrm>
          <a:prstGeom prst="roundRect">
            <a:avLst>
              <a:gd name="adj" fmla="val 16667"/>
            </a:avLst>
          </a:prstGeom>
          <a:solidFill>
            <a:srgbClr val="CFE2F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2" name="Google Shape;192;p18"/>
          <p:cNvCxnSpPr>
            <a:stCxn id="185" idx="0"/>
            <a:endCxn id="186" idx="2"/>
          </p:cNvCxnSpPr>
          <p:nvPr/>
        </p:nvCxnSpPr>
        <p:spPr>
          <a:xfrm>
            <a:off x="2338300" y="1837575"/>
            <a:ext cx="314700" cy="0"/>
          </a:xfrm>
          <a:prstGeom prst="straightConnector1">
            <a:avLst/>
          </a:prstGeom>
          <a:noFill/>
          <a:ln w="19050" cap="flat" cmpd="sng">
            <a:solidFill>
              <a:schemeClr val="dk2"/>
            </a:solidFill>
            <a:prstDash val="solid"/>
            <a:round/>
            <a:headEnd type="none" w="med" len="med"/>
            <a:tailEnd type="stealth" w="med" len="med"/>
          </a:ln>
        </p:spPr>
      </p:cxnSp>
      <p:cxnSp>
        <p:nvCxnSpPr>
          <p:cNvPr id="193" name="Google Shape;193;p18"/>
          <p:cNvCxnSpPr>
            <a:stCxn id="186" idx="0"/>
            <a:endCxn id="188" idx="2"/>
          </p:cNvCxnSpPr>
          <p:nvPr/>
        </p:nvCxnSpPr>
        <p:spPr>
          <a:xfrm>
            <a:off x="3346275" y="1837575"/>
            <a:ext cx="279900" cy="0"/>
          </a:xfrm>
          <a:prstGeom prst="straightConnector1">
            <a:avLst/>
          </a:prstGeom>
          <a:noFill/>
          <a:ln w="19050" cap="flat" cmpd="sng">
            <a:solidFill>
              <a:schemeClr val="dk2"/>
            </a:solidFill>
            <a:prstDash val="solid"/>
            <a:round/>
            <a:headEnd type="none" w="med" len="med"/>
            <a:tailEnd type="stealth" w="med" len="med"/>
          </a:ln>
        </p:spPr>
      </p:cxnSp>
      <p:cxnSp>
        <p:nvCxnSpPr>
          <p:cNvPr id="194" name="Google Shape;194;p18"/>
          <p:cNvCxnSpPr>
            <a:stCxn id="188" idx="0"/>
            <a:endCxn id="187" idx="2"/>
          </p:cNvCxnSpPr>
          <p:nvPr/>
        </p:nvCxnSpPr>
        <p:spPr>
          <a:xfrm>
            <a:off x="4319500" y="1837575"/>
            <a:ext cx="290400" cy="0"/>
          </a:xfrm>
          <a:prstGeom prst="straightConnector1">
            <a:avLst/>
          </a:prstGeom>
          <a:noFill/>
          <a:ln w="19050" cap="flat" cmpd="sng">
            <a:solidFill>
              <a:schemeClr val="dk2"/>
            </a:solidFill>
            <a:prstDash val="solid"/>
            <a:round/>
            <a:headEnd type="none" w="med" len="med"/>
            <a:tailEnd type="stealth" w="med" len="med"/>
          </a:ln>
        </p:spPr>
      </p:cxnSp>
      <p:cxnSp>
        <p:nvCxnSpPr>
          <p:cNvPr id="195" name="Google Shape;195;p18"/>
          <p:cNvCxnSpPr>
            <a:stCxn id="187" idx="0"/>
            <a:endCxn id="190" idx="2"/>
          </p:cNvCxnSpPr>
          <p:nvPr/>
        </p:nvCxnSpPr>
        <p:spPr>
          <a:xfrm>
            <a:off x="5303263" y="1837575"/>
            <a:ext cx="290400" cy="0"/>
          </a:xfrm>
          <a:prstGeom prst="straightConnector1">
            <a:avLst/>
          </a:prstGeom>
          <a:noFill/>
          <a:ln w="19050" cap="flat" cmpd="sng">
            <a:solidFill>
              <a:schemeClr val="dk2"/>
            </a:solidFill>
            <a:prstDash val="solid"/>
            <a:round/>
            <a:headEnd type="none" w="med" len="med"/>
            <a:tailEnd type="stealth" w="med" len="med"/>
          </a:ln>
        </p:spPr>
      </p:cxnSp>
      <p:cxnSp>
        <p:nvCxnSpPr>
          <p:cNvPr id="196" name="Google Shape;196;p18"/>
          <p:cNvCxnSpPr>
            <a:stCxn id="190" idx="0"/>
            <a:endCxn id="191" idx="2"/>
          </p:cNvCxnSpPr>
          <p:nvPr/>
        </p:nvCxnSpPr>
        <p:spPr>
          <a:xfrm>
            <a:off x="6287050" y="1837575"/>
            <a:ext cx="290400" cy="0"/>
          </a:xfrm>
          <a:prstGeom prst="straightConnector1">
            <a:avLst/>
          </a:prstGeom>
          <a:noFill/>
          <a:ln w="19050" cap="flat" cmpd="sng">
            <a:solidFill>
              <a:schemeClr val="dk2"/>
            </a:solidFill>
            <a:prstDash val="solid"/>
            <a:round/>
            <a:headEnd type="none" w="med" len="med"/>
            <a:tailEnd type="stealth" w="med" len="med"/>
          </a:ln>
        </p:spPr>
      </p:cxnSp>
      <p:sp>
        <p:nvSpPr>
          <p:cNvPr id="197" name="Google Shape;197;p18"/>
          <p:cNvSpPr txBox="1"/>
          <p:nvPr/>
        </p:nvSpPr>
        <p:spPr>
          <a:xfrm>
            <a:off x="1435150" y="2430075"/>
            <a:ext cx="10521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latin typeface="Helvetica Neue"/>
                <a:ea typeface="Helvetica Neue"/>
                <a:cs typeface="Helvetica Neue"/>
                <a:sym typeface="Helvetica Neue"/>
              </a:rPr>
              <a:t>Transformer Block 1</a:t>
            </a:r>
            <a:endParaRPr sz="1200">
              <a:latin typeface="Helvetica Neue"/>
              <a:ea typeface="Helvetica Neue"/>
              <a:cs typeface="Helvetica Neue"/>
              <a:sym typeface="Helvetica Neue"/>
            </a:endParaRPr>
          </a:p>
        </p:txBody>
      </p:sp>
      <p:sp>
        <p:nvSpPr>
          <p:cNvPr id="198" name="Google Shape;198;p18"/>
          <p:cNvSpPr txBox="1"/>
          <p:nvPr/>
        </p:nvSpPr>
        <p:spPr>
          <a:xfrm>
            <a:off x="2473575" y="2430075"/>
            <a:ext cx="10521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latin typeface="Helvetica Neue"/>
                <a:ea typeface="Helvetica Neue"/>
                <a:cs typeface="Helvetica Neue"/>
                <a:sym typeface="Helvetica Neue"/>
              </a:rPr>
              <a:t>Transformer Block 2</a:t>
            </a:r>
            <a:endParaRPr sz="1200">
              <a:latin typeface="Helvetica Neue"/>
              <a:ea typeface="Helvetica Neue"/>
              <a:cs typeface="Helvetica Neue"/>
              <a:sym typeface="Helvetica Neue"/>
            </a:endParaRPr>
          </a:p>
        </p:txBody>
      </p:sp>
      <p:sp>
        <p:nvSpPr>
          <p:cNvPr id="199" name="Google Shape;199;p18"/>
          <p:cNvSpPr txBox="1"/>
          <p:nvPr/>
        </p:nvSpPr>
        <p:spPr>
          <a:xfrm>
            <a:off x="3433100" y="2430075"/>
            <a:ext cx="10521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latin typeface="Helvetica Neue"/>
                <a:ea typeface="Helvetica Neue"/>
                <a:cs typeface="Helvetica Neue"/>
                <a:sym typeface="Helvetica Neue"/>
              </a:rPr>
              <a:t>Transformer Block 3</a:t>
            </a:r>
            <a:endParaRPr sz="1200">
              <a:latin typeface="Helvetica Neue"/>
              <a:ea typeface="Helvetica Neue"/>
              <a:cs typeface="Helvetica Neue"/>
              <a:sym typeface="Helvetica Neue"/>
            </a:endParaRPr>
          </a:p>
        </p:txBody>
      </p:sp>
      <p:sp>
        <p:nvSpPr>
          <p:cNvPr id="200" name="Google Shape;200;p18"/>
          <p:cNvSpPr txBox="1"/>
          <p:nvPr/>
        </p:nvSpPr>
        <p:spPr>
          <a:xfrm>
            <a:off x="4430575" y="2430075"/>
            <a:ext cx="10521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latin typeface="Helvetica Neue"/>
                <a:ea typeface="Helvetica Neue"/>
                <a:cs typeface="Helvetica Neue"/>
                <a:sym typeface="Helvetica Neue"/>
              </a:rPr>
              <a:t>Transformer Block 4</a:t>
            </a:r>
            <a:endParaRPr sz="1200">
              <a:latin typeface="Helvetica Neue"/>
              <a:ea typeface="Helvetica Neue"/>
              <a:cs typeface="Helvetica Neue"/>
              <a:sym typeface="Helvetica Neue"/>
            </a:endParaRPr>
          </a:p>
        </p:txBody>
      </p:sp>
      <p:sp>
        <p:nvSpPr>
          <p:cNvPr id="201" name="Google Shape;201;p18"/>
          <p:cNvSpPr txBox="1"/>
          <p:nvPr/>
        </p:nvSpPr>
        <p:spPr>
          <a:xfrm>
            <a:off x="5431050" y="2430075"/>
            <a:ext cx="10521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latin typeface="Helvetica Neue"/>
                <a:ea typeface="Helvetica Neue"/>
                <a:cs typeface="Helvetica Neue"/>
                <a:sym typeface="Helvetica Neue"/>
              </a:rPr>
              <a:t>Transformer Block 5</a:t>
            </a:r>
            <a:endParaRPr sz="1200">
              <a:latin typeface="Helvetica Neue"/>
              <a:ea typeface="Helvetica Neue"/>
              <a:cs typeface="Helvetica Neue"/>
              <a:sym typeface="Helvetica Neue"/>
            </a:endParaRPr>
          </a:p>
        </p:txBody>
      </p:sp>
      <p:sp>
        <p:nvSpPr>
          <p:cNvPr id="202" name="Google Shape;202;p18"/>
          <p:cNvSpPr txBox="1"/>
          <p:nvPr/>
        </p:nvSpPr>
        <p:spPr>
          <a:xfrm>
            <a:off x="6398125" y="2430075"/>
            <a:ext cx="10521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200">
                <a:latin typeface="Helvetica Neue"/>
                <a:ea typeface="Helvetica Neue"/>
                <a:cs typeface="Helvetica Neue"/>
                <a:sym typeface="Helvetica Neue"/>
              </a:rPr>
              <a:t>Transformer Block 6</a:t>
            </a:r>
            <a:endParaRPr sz="1200">
              <a:latin typeface="Helvetica Neue"/>
              <a:ea typeface="Helvetica Neue"/>
              <a:cs typeface="Helvetica Neue"/>
              <a:sym typeface="Helvetica Neue"/>
            </a:endParaRPr>
          </a:p>
        </p:txBody>
      </p:sp>
      <p:sp>
        <p:nvSpPr>
          <p:cNvPr id="203" name="Google Shape;203;p18"/>
          <p:cNvSpPr/>
          <p:nvPr/>
        </p:nvSpPr>
        <p:spPr>
          <a:xfrm>
            <a:off x="1931048" y="1380384"/>
            <a:ext cx="121200" cy="914400"/>
          </a:xfrm>
          <a:prstGeom prst="rect">
            <a:avLst/>
          </a:prstGeom>
          <a:solidFill>
            <a:srgbClr val="FFC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4" name="Google Shape;204;p18"/>
          <p:cNvSpPr/>
          <p:nvPr/>
        </p:nvSpPr>
        <p:spPr>
          <a:xfrm>
            <a:off x="2939036" y="1380384"/>
            <a:ext cx="121200" cy="914400"/>
          </a:xfrm>
          <a:prstGeom prst="rect">
            <a:avLst/>
          </a:prstGeom>
          <a:solidFill>
            <a:srgbClr val="FFC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5" name="Google Shape;205;p18"/>
          <p:cNvSpPr/>
          <p:nvPr/>
        </p:nvSpPr>
        <p:spPr>
          <a:xfrm>
            <a:off x="4895986" y="1380384"/>
            <a:ext cx="121200" cy="914400"/>
          </a:xfrm>
          <a:prstGeom prst="rect">
            <a:avLst/>
          </a:prstGeom>
          <a:solidFill>
            <a:srgbClr val="FFC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6" name="Google Shape;206;p18"/>
          <p:cNvSpPr/>
          <p:nvPr/>
        </p:nvSpPr>
        <p:spPr>
          <a:xfrm>
            <a:off x="5879761" y="1380384"/>
            <a:ext cx="121200" cy="914400"/>
          </a:xfrm>
          <a:prstGeom prst="rect">
            <a:avLst/>
          </a:prstGeom>
          <a:solidFill>
            <a:srgbClr val="FFC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7" name="Google Shape;207;p18"/>
          <p:cNvSpPr/>
          <p:nvPr/>
        </p:nvSpPr>
        <p:spPr>
          <a:xfrm>
            <a:off x="6863548" y="1380384"/>
            <a:ext cx="121200" cy="914400"/>
          </a:xfrm>
          <a:prstGeom prst="rect">
            <a:avLst/>
          </a:prstGeom>
          <a:solidFill>
            <a:srgbClr val="FFC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cxnSp>
        <p:nvCxnSpPr>
          <p:cNvPr id="208" name="Google Shape;208;p18"/>
          <p:cNvCxnSpPr/>
          <p:nvPr/>
        </p:nvCxnSpPr>
        <p:spPr>
          <a:xfrm rot="10800000" flipH="1">
            <a:off x="3654783" y="4067484"/>
            <a:ext cx="1608300" cy="4800"/>
          </a:xfrm>
          <a:prstGeom prst="straightConnector1">
            <a:avLst/>
          </a:prstGeom>
          <a:noFill/>
          <a:ln w="19050" cap="flat" cmpd="sng">
            <a:solidFill>
              <a:schemeClr val="dk2"/>
            </a:solidFill>
            <a:prstDash val="solid"/>
            <a:round/>
            <a:headEnd type="none" w="med" len="med"/>
            <a:tailEnd type="stealth" w="med" len="med"/>
          </a:ln>
        </p:spPr>
      </p:cxnSp>
      <p:sp>
        <p:nvSpPr>
          <p:cNvPr id="209" name="Google Shape;209;p18"/>
          <p:cNvSpPr txBox="1"/>
          <p:nvPr/>
        </p:nvSpPr>
        <p:spPr>
          <a:xfrm>
            <a:off x="307700" y="2228375"/>
            <a:ext cx="403200" cy="343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0" name="Google Shape;210;p18"/>
          <p:cNvSpPr txBox="1"/>
          <p:nvPr/>
        </p:nvSpPr>
        <p:spPr>
          <a:xfrm>
            <a:off x="3822350" y="3629025"/>
            <a:ext cx="1302900" cy="400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Helvetica Neue"/>
                <a:ea typeface="Helvetica Neue"/>
                <a:cs typeface="Helvetica Neue"/>
                <a:sym typeface="Helvetica Neue"/>
              </a:rPr>
              <a:t>MatFormers</a:t>
            </a:r>
            <a:endParaRPr>
              <a:latin typeface="Helvetica Neue"/>
              <a:ea typeface="Helvetica Neue"/>
              <a:cs typeface="Helvetica Neue"/>
              <a:sym typeface="Helvetica Neue"/>
            </a:endParaRPr>
          </a:p>
        </p:txBody>
      </p:sp>
      <p:sp>
        <p:nvSpPr>
          <p:cNvPr id="211" name="Google Shape;211;p18"/>
          <p:cNvSpPr/>
          <p:nvPr/>
        </p:nvSpPr>
        <p:spPr>
          <a:xfrm>
            <a:off x="5378850" y="3546075"/>
            <a:ext cx="165300" cy="1052400"/>
          </a:xfrm>
          <a:prstGeom prst="rect">
            <a:avLst/>
          </a:prstGeom>
          <a:solidFill>
            <a:srgbClr val="FFC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2" name="Google Shape;212;p18"/>
          <p:cNvSpPr/>
          <p:nvPr/>
        </p:nvSpPr>
        <p:spPr>
          <a:xfrm>
            <a:off x="5397713" y="3570155"/>
            <a:ext cx="126000" cy="517500"/>
          </a:xfrm>
          <a:prstGeom prst="rect">
            <a:avLst/>
          </a:prstGeom>
          <a:solidFill>
            <a:srgbClr val="4472C4"/>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3" name="Google Shape;213;p18"/>
          <p:cNvSpPr/>
          <p:nvPr/>
        </p:nvSpPr>
        <p:spPr>
          <a:xfrm>
            <a:off x="5412260" y="3596829"/>
            <a:ext cx="90900" cy="277500"/>
          </a:xfrm>
          <a:prstGeom prst="rect">
            <a:avLst/>
          </a:prstGeom>
          <a:solidFill>
            <a:srgbClr val="ED7D3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4" name="Google Shape;214;p18"/>
          <p:cNvSpPr/>
          <p:nvPr/>
        </p:nvSpPr>
        <p:spPr>
          <a:xfrm>
            <a:off x="5428770" y="3626116"/>
            <a:ext cx="60000" cy="122100"/>
          </a:xfrm>
          <a:prstGeom prst="rect">
            <a:avLst/>
          </a:prstGeom>
          <a:solidFill>
            <a:srgbClr val="C00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5" name="Google Shape;215;p18"/>
          <p:cNvSpPr/>
          <p:nvPr/>
        </p:nvSpPr>
        <p:spPr>
          <a:xfrm>
            <a:off x="3403575" y="3543675"/>
            <a:ext cx="165300" cy="1052400"/>
          </a:xfrm>
          <a:prstGeom prst="rect">
            <a:avLst/>
          </a:prstGeom>
          <a:solidFill>
            <a:srgbClr val="FFC00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2275</TotalTime>
  <Words>1845</Words>
  <Application>Microsoft Macintosh PowerPoint</Application>
  <PresentationFormat>On-screen Show (16:9)</PresentationFormat>
  <Paragraphs>249</Paragraphs>
  <Slides>25</Slides>
  <Notes>24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Google Sans Medium</vt:lpstr>
      <vt:lpstr>Google Sans</vt:lpstr>
      <vt:lpstr>Arial</vt:lpstr>
      <vt:lpstr>Helvetica Neue</vt:lpstr>
      <vt:lpstr>Google Sans SemiBold</vt:lpstr>
      <vt:lpstr>Calibri</vt:lpstr>
      <vt:lpstr>Cambria Math</vt:lpstr>
      <vt:lpstr>Simple Light</vt:lpstr>
      <vt:lpstr>MatFormer: Nested Transformer for Elastic Inference</vt:lpstr>
      <vt:lpstr>Large Models: Deployment Story</vt:lpstr>
      <vt:lpstr>Existing Solutions towards MatFormer</vt:lpstr>
      <vt:lpstr>Existing Solutions towards MatFormer</vt:lpstr>
      <vt:lpstr>MatFormer: Nested Substructure</vt:lpstr>
      <vt:lpstr>Transformer</vt:lpstr>
      <vt:lpstr>MatFormer: Matryoshka Transformer</vt:lpstr>
      <vt:lpstr>MatFormer: Generality &amp; Training</vt:lpstr>
      <vt:lpstr>Mix'n'Match &amp; Routing on MatFormer</vt:lpstr>
      <vt:lpstr>Mix'n'Match &amp; Routing on MatFormer</vt:lpstr>
      <vt:lpstr>Mix'n'Match &amp; Routing on MatFormer</vt:lpstr>
      <vt:lpstr>MatLM: MatFormers for Language Modeling</vt:lpstr>
      <vt:lpstr>MatLM: Key Findings</vt:lpstr>
      <vt:lpstr>Language Modeling with 2.6B model: Mix’n’Match</vt:lpstr>
      <vt:lpstr>Language Modeling with 2.6B model: Mix’n’Match</vt:lpstr>
      <vt:lpstr>Language Modeling: Scaling Plots for Universal Model (XL)</vt:lpstr>
      <vt:lpstr>Language Modeling: Consistency for 2.6B XL model</vt:lpstr>
      <vt:lpstr>MatViT: MatFormer + ViT</vt:lpstr>
      <vt:lpstr>MatViT: Classification</vt:lpstr>
      <vt:lpstr>MatViT: MatFormers + ViT</vt:lpstr>
      <vt:lpstr>PowerPoint Presentation</vt:lpstr>
      <vt:lpstr>PowerPoint Presentation</vt:lpstr>
      <vt:lpstr>MatViT: Adaptive Retrieval (Index built w/ largest model)</vt:lpstr>
      <vt:lpstr>MatFormer + ViT-B/16: Cross-consistent Retrieval</vt:lpstr>
      <vt:lpstr>Summary and Future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MatFormer: One Model, Many Deployments</dc:title>
  <cp:lastModifiedBy>Prateek Jain</cp:lastModifiedBy>
  <cp:revision>18</cp:revision>
  <dcterms:modified xsi:type="dcterms:W3CDTF">2023-10-17T16:41:46Z</dcterms:modified>
</cp:coreProperties>
</file>